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heme/themeOverride5.xml" ContentType="application/vnd.openxmlformats-officedocument.themeOverride+xml"/>
  <Override PartName="/ppt/diagrams/quickStyle2.xml" ContentType="application/vnd.openxmlformats-officedocument.drawingml.diagramStyle+xml"/>
  <Override PartName="/ppt/drawings/drawing2.xml" ContentType="application/vnd.openxmlformats-officedocument.drawingml.chartshap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harts/chart7.xml" ContentType="application/vnd.openxmlformats-officedocument.drawingml.chart+xml"/>
  <Override PartName="/ppt/theme/themeOverride17.xml" ContentType="application/vnd.openxmlformats-officedocument.themeOverride+xml"/>
  <Override PartName="/ppt/charts/chart20.xml" ContentType="application/vnd.openxmlformats-officedocument.drawingml.chart+xml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theme/themeOverride13.xml" ContentType="application/vnd.openxmlformats-officedocument.themeOverr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theme/themeOverride20.xml" ContentType="application/vnd.openxmlformats-officedocument.themeOverr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theme/themeOverride16.xml" ContentType="application/vnd.openxmlformats-officedocument.themeOverr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theme/themeOverride9.xml" ContentType="application/vnd.openxmlformats-officedocument.themeOverride+xml"/>
  <Override PartName="/ppt/theme/themeOverride14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theme/themeOverride7.xml" ContentType="application/vnd.openxmlformats-officedocument.themeOverride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heme/themeOverride3.xml" ContentType="application/vnd.openxmlformats-officedocument.themeOverride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charts/chart5.xml" ContentType="application/vnd.openxmlformats-officedocument.drawingml.chart+xml"/>
  <Override PartName="/ppt/theme/themeOverride15.xml" ContentType="application/vnd.openxmlformats-officedocument.themeOverr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Default Extension="sldx" ContentType="application/vnd.openxmlformats-officedocument.presentationml.slide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theme/themeOverride4.xml" ContentType="application/vnd.openxmlformats-officedocument.themeOverride+xml"/>
  <Override PartName="/ppt/diagrams/quickStyle1.xml" ContentType="application/vnd.openxmlformats-officedocument.drawingml.diagramStyle+xml"/>
  <Override PartName="/ppt/charts/chart1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78" r:id="rId1"/>
  </p:sldMasterIdLst>
  <p:notesMasterIdLst>
    <p:notesMasterId r:id="rId61"/>
  </p:notesMasterIdLst>
  <p:sldIdLst>
    <p:sldId id="256" r:id="rId2"/>
    <p:sldId id="349" r:id="rId3"/>
    <p:sldId id="353" r:id="rId4"/>
    <p:sldId id="381" r:id="rId5"/>
    <p:sldId id="367" r:id="rId6"/>
    <p:sldId id="368" r:id="rId7"/>
    <p:sldId id="330" r:id="rId8"/>
    <p:sldId id="328" r:id="rId9"/>
    <p:sldId id="378" r:id="rId10"/>
    <p:sldId id="379" r:id="rId11"/>
    <p:sldId id="380" r:id="rId12"/>
    <p:sldId id="406" r:id="rId13"/>
    <p:sldId id="375" r:id="rId14"/>
    <p:sldId id="376" r:id="rId15"/>
    <p:sldId id="356" r:id="rId16"/>
    <p:sldId id="383" r:id="rId17"/>
    <p:sldId id="384" r:id="rId18"/>
    <p:sldId id="357" r:id="rId19"/>
    <p:sldId id="280" r:id="rId20"/>
    <p:sldId id="373" r:id="rId21"/>
    <p:sldId id="385" r:id="rId22"/>
    <p:sldId id="410" r:id="rId23"/>
    <p:sldId id="342" r:id="rId24"/>
    <p:sldId id="404" r:id="rId25"/>
    <p:sldId id="408" r:id="rId26"/>
    <p:sldId id="407" r:id="rId27"/>
    <p:sldId id="405" r:id="rId28"/>
    <p:sldId id="388" r:id="rId29"/>
    <p:sldId id="335" r:id="rId30"/>
    <p:sldId id="336" r:id="rId31"/>
    <p:sldId id="338" r:id="rId32"/>
    <p:sldId id="340" r:id="rId33"/>
    <p:sldId id="341" r:id="rId34"/>
    <p:sldId id="354" r:id="rId35"/>
    <p:sldId id="355" r:id="rId36"/>
    <p:sldId id="390" r:id="rId37"/>
    <p:sldId id="394" r:id="rId38"/>
    <p:sldId id="392" r:id="rId39"/>
    <p:sldId id="393" r:id="rId40"/>
    <p:sldId id="369" r:id="rId41"/>
    <p:sldId id="370" r:id="rId42"/>
    <p:sldId id="371" r:id="rId43"/>
    <p:sldId id="332" r:id="rId44"/>
    <p:sldId id="358" r:id="rId45"/>
    <p:sldId id="359" r:id="rId46"/>
    <p:sldId id="361" r:id="rId47"/>
    <p:sldId id="360" r:id="rId48"/>
    <p:sldId id="344" r:id="rId49"/>
    <p:sldId id="396" r:id="rId50"/>
    <p:sldId id="346" r:id="rId51"/>
    <p:sldId id="395" r:id="rId52"/>
    <p:sldId id="397" r:id="rId53"/>
    <p:sldId id="398" r:id="rId54"/>
    <p:sldId id="275" r:id="rId55"/>
    <p:sldId id="372" r:id="rId56"/>
    <p:sldId id="377" r:id="rId57"/>
    <p:sldId id="399" r:id="rId58"/>
    <p:sldId id="400" r:id="rId59"/>
    <p:sldId id="297" r:id="rId60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3298" autoAdjust="0"/>
  </p:normalViewPr>
  <p:slideViewPr>
    <p:cSldViewPr>
      <p:cViewPr>
        <p:scale>
          <a:sx n="70" d="100"/>
          <a:sy n="70" d="100"/>
        </p:scale>
        <p:origin x="-1805" y="-3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E:\&#1054;&#1090;&#1095;&#1077;&#1090;%20&#1075;&#1083;&#1072;&#1074;&#1099;\&#1044;&#1086;&#1082;&#1083;&#1072;&#1076;%20&#1079;&#1072;%202016%20&#1075;&#1086;&#1076;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54;&#1090;&#1095;&#1077;&#1090;%20&#1075;&#1083;&#1072;&#1074;&#1099;\&#1044;&#1086;&#1082;&#1083;&#1072;&#1076;%20&#1079;&#1072;%202016%20&#1075;&#1086;&#1076;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54;&#1090;&#1095;&#1077;&#1090;%20&#1075;&#1083;&#1072;&#1074;&#1099;\&#1044;&#1086;&#1082;&#1083;&#1072;&#1076;%20&#1079;&#1072;%202016%20&#1075;&#1086;&#1076;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54;&#1090;&#1095;&#1077;&#1090;%20&#1075;&#1083;&#1072;&#1074;&#1099;\&#1044;&#1086;&#1082;&#1083;&#1072;&#1076;%20&#1079;&#1072;%202016%20&#1075;&#1086;&#1076;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2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44;&#1086;&#1082;&#1083;&#1072;&#1076;%20&#1079;&#1072;%202016%20&#1075;&#1086;&#1076;\&#1044;&#1080;&#1072;&#1075;&#1088;&#1072;&#1084;&#1084;&#1099;%20&#1082;%20&#1076;&#1086;&#1082;&#1083;&#1072;&#1076;&#1091;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layout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/>
      <c:barChart>
        <c:barDir val="col"/>
        <c:grouping val="stacked"/>
        <c:ser>
          <c:idx val="0"/>
          <c:order val="0"/>
          <c:tx>
            <c:strRef>
              <c:f>Объем!$B$8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, млрд.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Объем!$C$7:$E$7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Объем!$C$8:$E$8</c:f>
              <c:numCache>
                <c:formatCode>General</c:formatCode>
                <c:ptCount val="3"/>
                <c:pt idx="0">
                  <c:v>6.1</c:v>
                </c:pt>
                <c:pt idx="1">
                  <c:v>4.7</c:v>
                </c:pt>
                <c:pt idx="2">
                  <c:v>4.2</c:v>
                </c:pt>
              </c:numCache>
            </c:numRef>
          </c:val>
        </c:ser>
        <c:overlap val="100"/>
        <c:axId val="194856064"/>
        <c:axId val="194857600"/>
      </c:barChart>
      <c:catAx>
        <c:axId val="19485606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4857600"/>
        <c:crosses val="autoZero"/>
        <c:auto val="1"/>
        <c:lblAlgn val="ctr"/>
        <c:lblOffset val="100"/>
      </c:catAx>
      <c:valAx>
        <c:axId val="194857600"/>
        <c:scaling>
          <c:orientation val="minMax"/>
        </c:scaling>
        <c:delete val="1"/>
        <c:axPos val="l"/>
        <c:numFmt formatCode="General" sourceLinked="1"/>
        <c:tickLblPos val="none"/>
        <c:crossAx val="194856064"/>
        <c:crosses val="autoZero"/>
        <c:crossBetween val="between"/>
      </c:valAx>
    </c:plotArea>
    <c:plotVisOnly val="1"/>
  </c:chart>
  <c:externalData r:id="rId2"/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plotArea>
      <c:layout>
        <c:manualLayout>
          <c:layoutTarget val="inner"/>
          <c:xMode val="edge"/>
          <c:yMode val="edge"/>
          <c:x val="7.2075807141508783E-2"/>
          <c:y val="0.31897646293269566"/>
          <c:w val="0.91654380225720045"/>
          <c:h val="0.50003491675528111"/>
        </c:manualLayout>
      </c:layout>
      <c:lineChart>
        <c:grouping val="standard"/>
        <c:ser>
          <c:idx val="0"/>
          <c:order val="0"/>
          <c:tx>
            <c:strRef>
              <c:f>Безработица!$C$6</c:f>
              <c:strCache>
                <c:ptCount val="1"/>
                <c:pt idx="0">
                  <c:v>Уровень официально зарегистрированной безработицы, %</c:v>
                </c:pt>
              </c:strCache>
            </c:strRef>
          </c:tx>
          <c:dLbls>
            <c:dLbl>
              <c:idx val="0"/>
              <c:layout>
                <c:manualLayout>
                  <c:x val="-8.7249661276563209E-2"/>
                  <c:y val="-8.328549914207159E-2"/>
                </c:manualLayout>
              </c:layout>
              <c:showVal val="1"/>
            </c:dLbl>
            <c:dLbl>
              <c:idx val="1"/>
              <c:layout>
                <c:manualLayout>
                  <c:x val="-3.7934635337636192E-3"/>
                  <c:y val="-4.8991470083570916E-2"/>
                </c:manualLayout>
              </c:layout>
              <c:showVal val="1"/>
            </c:dLbl>
            <c:dLbl>
              <c:idx val="2"/>
              <c:layout>
                <c:manualLayout>
                  <c:x val="-3.034770827010895E-2"/>
                  <c:y val="-4.4092323075214275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Безработица!$D$5:$F$5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Безработица!$D$6:$F$6</c:f>
              <c:numCache>
                <c:formatCode>General</c:formatCode>
                <c:ptCount val="3"/>
                <c:pt idx="0">
                  <c:v>0.60000000000000064</c:v>
                </c:pt>
                <c:pt idx="1">
                  <c:v>0.83000000000000063</c:v>
                </c:pt>
                <c:pt idx="2">
                  <c:v>0.4</c:v>
                </c:pt>
              </c:numCache>
            </c:numRef>
          </c:val>
        </c:ser>
        <c:marker val="1"/>
        <c:axId val="150065152"/>
        <c:axId val="150066688"/>
      </c:lineChart>
      <c:catAx>
        <c:axId val="1500651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066688"/>
        <c:crosses val="autoZero"/>
        <c:auto val="1"/>
        <c:lblAlgn val="ctr"/>
        <c:lblOffset val="100"/>
      </c:catAx>
      <c:valAx>
        <c:axId val="1500666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0065152"/>
        <c:crosses val="autoZero"/>
        <c:crossBetween val="between"/>
      </c:valAx>
    </c:plotArea>
    <c:plotVisOnly val="1"/>
  </c:chart>
  <c:externalData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1"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Численность зарегистрированных безработных, человек</a:t>
            </a:r>
          </a:p>
        </c:rich>
      </c:tx>
    </c:title>
    <c:plotArea>
      <c:layout>
        <c:manualLayout>
          <c:layoutTarget val="inner"/>
          <c:xMode val="edge"/>
          <c:yMode val="edge"/>
          <c:x val="6.1111111111111123E-2"/>
          <c:y val="0.21388888888888891"/>
          <c:w val="0.93888888888889266"/>
          <c:h val="0.61520049577136149"/>
        </c:manualLayout>
      </c:layout>
      <c:lineChart>
        <c:grouping val="stacked"/>
        <c:ser>
          <c:idx val="0"/>
          <c:order val="0"/>
          <c:tx>
            <c:strRef>
              <c:f>Безработица!$C$10</c:f>
              <c:strCache>
                <c:ptCount val="1"/>
                <c:pt idx="0">
                  <c:v>Численность зарегистрированных безработных, человек</c:v>
                </c:pt>
              </c:strCache>
            </c:strRef>
          </c:tx>
          <c:dLbls>
            <c:dLbl>
              <c:idx val="0"/>
              <c:layout>
                <c:manualLayout>
                  <c:x val="-9.4444444444444525E-2"/>
                  <c:y val="-9.2592592592593819E-3"/>
                </c:manualLayout>
              </c:layout>
              <c:showVal val="1"/>
            </c:dLbl>
            <c:dLbl>
              <c:idx val="1"/>
              <c:layout>
                <c:manualLayout>
                  <c:x val="4.7222222222222332E-2"/>
                  <c:y val="-3.2407407407407718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Безработица!$D$9:$F$9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Безработица!$D$10:$F$10</c:f>
              <c:numCache>
                <c:formatCode>General</c:formatCode>
                <c:ptCount val="3"/>
                <c:pt idx="0">
                  <c:v>53</c:v>
                </c:pt>
                <c:pt idx="1">
                  <c:v>70</c:v>
                </c:pt>
                <c:pt idx="2">
                  <c:v>33</c:v>
                </c:pt>
              </c:numCache>
            </c:numRef>
          </c:val>
        </c:ser>
        <c:marker val="1"/>
        <c:axId val="151712896"/>
        <c:axId val="151714432"/>
      </c:lineChart>
      <c:catAx>
        <c:axId val="1517128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1714432"/>
        <c:crosses val="autoZero"/>
        <c:auto val="1"/>
        <c:lblAlgn val="ctr"/>
        <c:lblOffset val="100"/>
      </c:catAx>
      <c:valAx>
        <c:axId val="1517144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712896"/>
        <c:crosses val="autoZero"/>
        <c:crossBetween val="between"/>
      </c:valAx>
    </c:plotArea>
    <c:plotVisOnly val="1"/>
  </c:chart>
  <c:externalData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Структура и протяженность автомобильных дорог городского округа - город Галич </a:t>
            </a:r>
          </a:p>
          <a:p>
            <a:pPr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78</a:t>
            </a:r>
            <a:r>
              <a:rPr lang="en-US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,4</a:t>
            </a: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км.</a:t>
            </a:r>
          </a:p>
        </c:rich>
      </c:tx>
      <c:layout>
        <c:manualLayout>
          <c:xMode val="edge"/>
          <c:yMode val="edge"/>
          <c:x val="8.834435062770804E-2"/>
          <c:y val="2.0462484371173349E-2"/>
        </c:manualLayout>
      </c:layout>
    </c:title>
    <c:view3D>
      <c:rotX val="75"/>
      <c:perspective val="30"/>
    </c:view3D>
    <c:plotArea>
      <c:layout>
        <c:manualLayout>
          <c:layoutTarget val="inner"/>
          <c:xMode val="edge"/>
          <c:yMode val="edge"/>
          <c:x val="0.28923488787984308"/>
          <c:y val="0.35472120744753849"/>
          <c:w val="0.43265529308836398"/>
          <c:h val="0.63743055645068003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1.3765564509926265E-2"/>
                  <c:y val="-0.23019201570195905"/>
                </c:manualLayout>
              </c:layout>
              <c:showCatName val="1"/>
              <c:showPercent val="1"/>
            </c:dLbl>
            <c:dLbl>
              <c:idx val="1"/>
              <c:layout>
                <c:manualLayout>
                  <c:x val="-0.17796184410882523"/>
                  <c:y val="-7.8499245949394822E-2"/>
                </c:manualLayout>
              </c:layout>
              <c:showCatName val="1"/>
              <c:showPercent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CatName val="1"/>
            <c:showPercent val="1"/>
            <c:showLeaderLines val="1"/>
          </c:dLbls>
          <c:cat>
            <c:strRef>
              <c:f>Дороги!$B$33:$B$34</c:f>
              <c:strCache>
                <c:ptCount val="2"/>
                <c:pt idx="0">
                  <c:v>Автодороги с асфальтобетонным  покрытием, км.</c:v>
                </c:pt>
                <c:pt idx="1">
                  <c:v>Автодороги с щебеночным покрытием, км</c:v>
                </c:pt>
              </c:strCache>
            </c:strRef>
          </c:cat>
          <c:val>
            <c:numRef>
              <c:f>Дороги!$C$33:$C$34</c:f>
              <c:numCache>
                <c:formatCode>General</c:formatCode>
                <c:ptCount val="2"/>
                <c:pt idx="0">
                  <c:v>36.300000000000004</c:v>
                </c:pt>
                <c:pt idx="1">
                  <c:v>42.1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2"/>
  <c:userShapes r:id="rId3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Ремонт автомобильных дорог</a:t>
            </a:r>
          </a:p>
        </c:rich>
      </c:tx>
    </c:title>
    <c:view3D>
      <c:rAngAx val="1"/>
    </c:view3D>
    <c:plotArea>
      <c:layout>
        <c:manualLayout>
          <c:layoutTarget val="inner"/>
          <c:xMode val="edge"/>
          <c:yMode val="edge"/>
          <c:x val="7.0798556430446496E-2"/>
          <c:y val="0.23960546598341875"/>
          <c:w val="0.52642366579177557"/>
          <c:h val="0.65380299684761622"/>
        </c:manualLayout>
      </c:layout>
      <c:bar3DChart>
        <c:barDir val="col"/>
        <c:grouping val="clustered"/>
        <c:ser>
          <c:idx val="0"/>
          <c:order val="0"/>
          <c:tx>
            <c:strRef>
              <c:f>Дороги!$B$6</c:f>
              <c:strCache>
                <c:ptCount val="1"/>
                <c:pt idx="0">
                  <c:v>Объем выполненных  работ, км</c:v>
                </c:pt>
              </c:strCache>
            </c:strRef>
          </c:tx>
          <c:dLbls>
            <c:dLbl>
              <c:idx val="0"/>
              <c:layout>
                <c:manualLayout>
                  <c:x val="-4.4092323075214081E-2"/>
                  <c:y val="-5.7319223985890844E-2"/>
                </c:manualLayout>
              </c:layout>
              <c:showVal val="1"/>
            </c:dLbl>
            <c:dLbl>
              <c:idx val="1"/>
              <c:layout>
                <c:manualLayout>
                  <c:x val="-2.679027224823121E-2"/>
                  <c:y val="-3.02347358230039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Дороги!$C$5:$D$5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Дороги!$C$6:$D$6</c:f>
              <c:numCache>
                <c:formatCode>General</c:formatCode>
                <c:ptCount val="2"/>
                <c:pt idx="0">
                  <c:v>6.5149999999999872</c:v>
                </c:pt>
                <c:pt idx="1">
                  <c:v>5.2880000000000003</c:v>
                </c:pt>
              </c:numCache>
            </c:numRef>
          </c:val>
        </c:ser>
        <c:ser>
          <c:idx val="1"/>
          <c:order val="1"/>
          <c:tx>
            <c:strRef>
              <c:f>Дороги!$B$7</c:f>
              <c:strCache>
                <c:ptCount val="1"/>
                <c:pt idx="0">
                  <c:v>Сумма выполненных работ, млн. рублей</c:v>
                </c:pt>
              </c:strCache>
            </c:strRef>
          </c:tx>
          <c:dLbls>
            <c:dLbl>
              <c:idx val="0"/>
              <c:layout>
                <c:manualLayout>
                  <c:x val="3.1494516482295738E-2"/>
                  <c:y val="-4.8500881834215276E-2"/>
                </c:manualLayout>
              </c:layout>
              <c:showVal val="1"/>
            </c:dLbl>
            <c:dLbl>
              <c:idx val="1"/>
              <c:layout>
                <c:manualLayout>
                  <c:x val="-8.9300907494104034E-3"/>
                  <c:y val="-4.5352103734505704E-2"/>
                </c:manualLayout>
              </c:layout>
              <c:showVal val="1"/>
            </c:dLbl>
            <c:delete val="1"/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</c:dLbls>
          <c:cat>
            <c:strRef>
              <c:f>Дороги!$C$5:$D$5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Дороги!$C$7:$D$7</c:f>
              <c:numCache>
                <c:formatCode>General</c:formatCode>
                <c:ptCount val="2"/>
                <c:pt idx="0">
                  <c:v>2.5</c:v>
                </c:pt>
                <c:pt idx="1">
                  <c:v>16.3</c:v>
                </c:pt>
              </c:numCache>
            </c:numRef>
          </c:val>
        </c:ser>
        <c:shape val="box"/>
        <c:axId val="203675136"/>
        <c:axId val="203676672"/>
        <c:axId val="0"/>
      </c:bar3DChart>
      <c:catAx>
        <c:axId val="203675136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676672"/>
        <c:crosses val="autoZero"/>
        <c:auto val="1"/>
        <c:lblAlgn val="ctr"/>
        <c:lblOffset val="100"/>
      </c:catAx>
      <c:valAx>
        <c:axId val="203676672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203675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76458171314299"/>
          <c:y val="0.16894630755312987"/>
          <c:w val="0.34062023385866913"/>
          <c:h val="0.77098496992397669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Содержание дорог, млн. рублей</a:t>
            </a:r>
          </a:p>
        </c:rich>
      </c:tx>
      <c:layout>
        <c:manualLayout>
          <c:xMode val="edge"/>
          <c:yMode val="edge"/>
          <c:x val="0.14828915370967921"/>
          <c:y val="4.59482038429408E-2"/>
        </c:manualLayout>
      </c:layout>
    </c:title>
    <c:plotArea>
      <c:layout>
        <c:manualLayout>
          <c:layoutTarget val="inner"/>
          <c:xMode val="edge"/>
          <c:yMode val="edge"/>
          <c:x val="0.24835320091490845"/>
          <c:y val="0.18546365914787041"/>
          <c:w val="0.75072177315907596"/>
          <c:h val="0.6034883797420042"/>
        </c:manualLayout>
      </c:layout>
      <c:barChart>
        <c:barDir val="bar"/>
        <c:grouping val="clustered"/>
        <c:ser>
          <c:idx val="0"/>
          <c:order val="0"/>
          <c:tx>
            <c:strRef>
              <c:f>Дороги!$B$21</c:f>
              <c:strCache>
                <c:ptCount val="1"/>
                <c:pt idx="0">
                  <c:v>Сумма выполненных работ, млн. рублей</c:v>
                </c:pt>
              </c:strCache>
            </c:strRef>
          </c:tx>
          <c:dLbls>
            <c:dLbl>
              <c:idx val="0"/>
              <c:layout>
                <c:manualLayout>
                  <c:x val="-0.38888888888889178"/>
                  <c:y val="-4.6296296296296511E-3"/>
                </c:manualLayout>
              </c:layout>
              <c:showVal val="1"/>
            </c:dLbl>
            <c:dLbl>
              <c:idx val="1"/>
              <c:layout>
                <c:manualLayout>
                  <c:x val="-0.27222222222222231"/>
                  <c:y val="-1.388888888888895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Дороги!$C$20:$D$20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Дороги!$C$21:$D$21</c:f>
              <c:numCache>
                <c:formatCode>General</c:formatCode>
                <c:ptCount val="2"/>
                <c:pt idx="0">
                  <c:v>11.7</c:v>
                </c:pt>
                <c:pt idx="1">
                  <c:v>7.6</c:v>
                </c:pt>
              </c:numCache>
            </c:numRef>
          </c:val>
        </c:ser>
        <c:gapWidth val="75"/>
        <c:overlap val="-25"/>
        <c:axId val="203709440"/>
        <c:axId val="203821824"/>
      </c:barChart>
      <c:catAx>
        <c:axId val="203709440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821824"/>
        <c:crosses val="autoZero"/>
        <c:auto val="1"/>
        <c:lblAlgn val="ctr"/>
        <c:lblOffset val="100"/>
      </c:catAx>
      <c:valAx>
        <c:axId val="203821824"/>
        <c:scaling>
          <c:orientation val="minMax"/>
        </c:scaling>
        <c:delete val="1"/>
        <c:axPos val="b"/>
        <c:numFmt formatCode="General" sourceLinked="1"/>
        <c:majorTickMark val="none"/>
        <c:tickLblPos val="none"/>
        <c:crossAx val="203709440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Ремонт и содержание автомобильных дорог, км.</a:t>
            </a:r>
          </a:p>
        </c:rich>
      </c:tx>
      <c:layout>
        <c:manualLayout>
          <c:xMode val="edge"/>
          <c:yMode val="edge"/>
          <c:x val="0.1349079029533117"/>
          <c:y val="9.6718644164985254E-2"/>
        </c:manualLayout>
      </c:layout>
    </c:title>
    <c:view3D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Дороги!$B$51</c:f>
              <c:strCache>
                <c:ptCount val="1"/>
                <c:pt idx="0">
                  <c:v>Ремонт и содержание автомобильных дорог, км.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7.3961316126165189E-2"/>
                </c:manualLayout>
              </c:layout>
              <c:showVal val="1"/>
            </c:dLbl>
            <c:dLbl>
              <c:idx val="1"/>
              <c:layout>
                <c:manualLayout>
                  <c:x val="-2.7777777777777913E-3"/>
                  <c:y val="-6.8271984116460224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Дороги!$C$50:$D$50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Дороги!$C$51:$D$51</c:f>
              <c:numCache>
                <c:formatCode>General</c:formatCode>
                <c:ptCount val="2"/>
                <c:pt idx="0">
                  <c:v>14.2</c:v>
                </c:pt>
                <c:pt idx="1">
                  <c:v>23.9</c:v>
                </c:pt>
              </c:numCache>
            </c:numRef>
          </c:val>
        </c:ser>
        <c:shape val="cylinder"/>
        <c:axId val="203850880"/>
        <c:axId val="203852416"/>
        <c:axId val="0"/>
      </c:bar3DChart>
      <c:catAx>
        <c:axId val="20385088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3852416"/>
        <c:crosses val="autoZero"/>
        <c:auto val="1"/>
        <c:lblAlgn val="ctr"/>
        <c:lblOffset val="100"/>
      </c:catAx>
      <c:valAx>
        <c:axId val="203852416"/>
        <c:scaling>
          <c:orientation val="minMax"/>
        </c:scaling>
        <c:delete val="1"/>
        <c:axPos val="l"/>
        <c:numFmt formatCode="General" sourceLinked="1"/>
        <c:tickLblPos val="none"/>
        <c:crossAx val="203850880"/>
        <c:crosses val="autoZero"/>
        <c:crossBetween val="between"/>
      </c:valAx>
    </c:plotArea>
    <c:plotVisOnly val="1"/>
  </c:chart>
  <c:externalData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Объемы финансирования из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Дорожного фонда Костромской области,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млн. руб.</a:t>
            </a:r>
          </a:p>
        </c:rich>
      </c:tx>
      <c:layout>
        <c:manualLayout>
          <c:xMode val="edge"/>
          <c:yMode val="edge"/>
          <c:x val="0.14838188976377953"/>
          <c:y val="0"/>
        </c:manualLayout>
      </c:layout>
    </c:title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888888888888889E-2"/>
          <c:y val="0.28611111111111109"/>
          <c:w val="0.93888888888889044"/>
          <c:h val="0.59390419947506556"/>
        </c:manualLayout>
      </c:layout>
      <c:bar3DChart>
        <c:barDir val="col"/>
        <c:grouping val="clustered"/>
        <c:ser>
          <c:idx val="0"/>
          <c:order val="0"/>
          <c:tx>
            <c:strRef>
              <c:f>Дороги!$B$41</c:f>
              <c:strCache>
                <c:ptCount val="1"/>
                <c:pt idx="0">
                  <c:v>Объемы финансирования из дорожного фонда, млн. руб.</c:v>
                </c:pt>
              </c:strCache>
            </c:strRef>
          </c:tx>
          <c:dLbls>
            <c:dLbl>
              <c:idx val="0"/>
              <c:layout>
                <c:manualLayout>
                  <c:x val="-2.7777777777777974E-3"/>
                  <c:y val="-4.6296296296296446E-2"/>
                </c:manualLayout>
              </c:layout>
              <c:showVal val="1"/>
            </c:dLbl>
            <c:dLbl>
              <c:idx val="1"/>
              <c:layout>
                <c:manualLayout>
                  <c:x val="-2.2222222222222251E-2"/>
                  <c:y val="-6.944444444444450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Дороги!$C$40:$D$40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Дороги!$C$41:$D$41</c:f>
              <c:numCache>
                <c:formatCode>General</c:formatCode>
                <c:ptCount val="2"/>
                <c:pt idx="0">
                  <c:v>1.2109999999999963</c:v>
                </c:pt>
                <c:pt idx="1">
                  <c:v>17.646000000000001</c:v>
                </c:pt>
              </c:numCache>
            </c:numRef>
          </c:val>
        </c:ser>
        <c:shape val="cylinder"/>
        <c:axId val="150196608"/>
        <c:axId val="150198144"/>
        <c:axId val="0"/>
      </c:bar3DChart>
      <c:catAx>
        <c:axId val="1501966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0198144"/>
        <c:crosses val="autoZero"/>
        <c:auto val="1"/>
        <c:lblAlgn val="ctr"/>
        <c:lblOffset val="100"/>
      </c:catAx>
      <c:valAx>
        <c:axId val="150198144"/>
        <c:scaling>
          <c:orientation val="minMax"/>
        </c:scaling>
        <c:delete val="1"/>
        <c:axPos val="l"/>
        <c:numFmt formatCode="General" sourceLinked="1"/>
        <c:tickLblPos val="none"/>
        <c:crossAx val="150196608"/>
        <c:crosses val="autoZero"/>
        <c:crossBetween val="between"/>
      </c:valAx>
    </c:plotArea>
    <c:plotVisOnly val="1"/>
  </c:chart>
  <c:externalData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Количество </a:t>
            </a:r>
            <a:r>
              <a:rPr lang="ru-RU" sz="1600" dirty="0" smtClean="0">
                <a:solidFill>
                  <a:schemeClr val="accent3">
                    <a:lumMod val="75000"/>
                  </a:schemeClr>
                </a:solidFill>
              </a:rPr>
              <a:t>преступлений среди несовершеннолетних,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</a:rPr>
              <a:t>единиц</a:t>
            </a:r>
          </a:p>
        </c:rich>
      </c:tx>
    </c:title>
    <c:plotArea>
      <c:layout>
        <c:manualLayout>
          <c:layoutTarget val="inner"/>
          <c:xMode val="edge"/>
          <c:yMode val="edge"/>
          <c:x val="7.9213137315808826E-2"/>
          <c:y val="0.17325398673651646"/>
          <c:w val="0.87039563631253114"/>
          <c:h val="0.73992087298943199"/>
        </c:manualLayout>
      </c:layout>
      <c:lineChart>
        <c:grouping val="stacked"/>
        <c:ser>
          <c:idx val="0"/>
          <c:order val="0"/>
          <c:tx>
            <c:strRef>
              <c:f>КДН!$B$12</c:f>
              <c:strCache>
                <c:ptCount val="1"/>
                <c:pt idx="0">
                  <c:v>Количество преступлений, единиц</c:v>
                </c:pt>
              </c:strCache>
            </c:strRef>
          </c:tx>
          <c:marker>
            <c:symbol val="none"/>
          </c:marker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КДН!$C$11:$F$11</c:f>
              <c:strCache>
                <c:ptCount val="4"/>
                <c:pt idx="0">
                  <c:v>2013 год</c:v>
                </c:pt>
                <c:pt idx="1">
                  <c:v>2014 год</c:v>
                </c:pt>
                <c:pt idx="2">
                  <c:v>2015 год</c:v>
                </c:pt>
                <c:pt idx="3">
                  <c:v>2016 год</c:v>
                </c:pt>
              </c:strCache>
            </c:strRef>
          </c:cat>
          <c:val>
            <c:numRef>
              <c:f>КДН!$C$12:$F$12</c:f>
              <c:numCache>
                <c:formatCode>General</c:formatCode>
                <c:ptCount val="4"/>
                <c:pt idx="0">
                  <c:v>17</c:v>
                </c:pt>
                <c:pt idx="1">
                  <c:v>8</c:v>
                </c:pt>
                <c:pt idx="2">
                  <c:v>4</c:v>
                </c:pt>
                <c:pt idx="3">
                  <c:v>0</c:v>
                </c:pt>
              </c:numCache>
            </c:numRef>
          </c:val>
        </c:ser>
        <c:marker val="1"/>
        <c:axId val="156371968"/>
        <c:axId val="159585024"/>
      </c:lineChart>
      <c:catAx>
        <c:axId val="15637196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59585024"/>
        <c:crosses val="autoZero"/>
        <c:auto val="1"/>
        <c:lblAlgn val="ctr"/>
        <c:lblOffset val="100"/>
      </c:catAx>
      <c:valAx>
        <c:axId val="159585024"/>
        <c:scaling>
          <c:orientation val="minMax"/>
        </c:scaling>
        <c:delete val="1"/>
        <c:axPos val="l"/>
        <c:numFmt formatCode="General" sourceLinked="1"/>
        <c:tickLblPos val="none"/>
        <c:crossAx val="156371968"/>
        <c:crosses val="autoZero"/>
        <c:crossBetween val="between"/>
      </c:valAx>
    </c:plotArea>
    <c:plotVisOnly val="1"/>
  </c:chart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Количество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туристов,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чел.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3.5871720467970672E-2"/>
          <c:y val="0.24368426030741341"/>
          <c:w val="0.93423517914205356"/>
          <c:h val="0.57273253422292358"/>
        </c:manualLayout>
      </c:layout>
      <c:barChart>
        <c:barDir val="col"/>
        <c:grouping val="clustered"/>
        <c:ser>
          <c:idx val="0"/>
          <c:order val="0"/>
          <c:tx>
            <c:strRef>
              <c:f>туризм!$C$8:$D$8</c:f>
              <c:strCache>
                <c:ptCount val="1"/>
                <c:pt idx="0">
                  <c:v>Количество туристов</c:v>
                </c:pt>
              </c:strCache>
            </c:strRef>
          </c:tx>
          <c:dLbls>
            <c:dLbl>
              <c:idx val="0"/>
              <c:layout>
                <c:manualLayout>
                  <c:x val="-8.9681654957358779E-3"/>
                  <c:y val="0.16894977168949801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0.31963470319634746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туризм!$E$7:$F$7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туризм!$E$8:$F$8</c:f>
              <c:numCache>
                <c:formatCode>General</c:formatCode>
                <c:ptCount val="2"/>
                <c:pt idx="0">
                  <c:v>35298</c:v>
                </c:pt>
                <c:pt idx="1">
                  <c:v>36656</c:v>
                </c:pt>
              </c:numCache>
            </c:numRef>
          </c:val>
        </c:ser>
        <c:axId val="160442624"/>
        <c:axId val="160473088"/>
      </c:barChart>
      <c:catAx>
        <c:axId val="16044262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473088"/>
        <c:crosses val="autoZero"/>
        <c:auto val="1"/>
        <c:lblAlgn val="ctr"/>
        <c:lblOffset val="100"/>
      </c:catAx>
      <c:valAx>
        <c:axId val="160473088"/>
        <c:scaling>
          <c:orientation val="minMax"/>
        </c:scaling>
        <c:delete val="1"/>
        <c:axPos val="l"/>
        <c:numFmt formatCode="General" sourceLinked="1"/>
        <c:tickLblPos val="none"/>
        <c:crossAx val="16044262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5.2601367879202506E-2"/>
          <c:y val="0"/>
          <c:w val="0.59752376441603161"/>
          <c:h val="0.93010293938195698"/>
        </c:manualLayout>
      </c:layout>
      <c:barChart>
        <c:barDir val="col"/>
        <c:grouping val="clustered"/>
        <c:ser>
          <c:idx val="0"/>
          <c:order val="0"/>
          <c:tx>
            <c:strRef>
              <c:f>Музей!$B$6:$D$6</c:f>
              <c:strCache>
                <c:ptCount val="1"/>
                <c:pt idx="0">
                  <c:v>Количество экскурсий, ед.</c:v>
                </c:pt>
              </c:strCache>
            </c:strRef>
          </c:tx>
          <c:dLbls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Музей!$E$5:$F$5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Музей!$E$6:$F$6</c:f>
              <c:numCache>
                <c:formatCode>General</c:formatCode>
                <c:ptCount val="2"/>
                <c:pt idx="0">
                  <c:v>194</c:v>
                </c:pt>
                <c:pt idx="1">
                  <c:v>231</c:v>
                </c:pt>
              </c:numCache>
            </c:numRef>
          </c:val>
        </c:ser>
        <c:ser>
          <c:idx val="1"/>
          <c:order val="1"/>
          <c:tx>
            <c:strRef>
              <c:f>Музей!$B$7:$D$7</c:f>
              <c:strCache>
                <c:ptCount val="1"/>
                <c:pt idx="0">
                  <c:v>Количество туристов, чел.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4.6296296296295903E-3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-4.2437781360068743E-17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Музей!$E$5:$F$5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Музей!$E$7:$F$7</c:f>
              <c:numCache>
                <c:formatCode>General</c:formatCode>
                <c:ptCount val="2"/>
                <c:pt idx="0">
                  <c:v>6450</c:v>
                </c:pt>
                <c:pt idx="1">
                  <c:v>9916</c:v>
                </c:pt>
              </c:numCache>
            </c:numRef>
          </c:val>
        </c:ser>
        <c:axId val="160522240"/>
        <c:axId val="160523776"/>
      </c:barChart>
      <c:catAx>
        <c:axId val="16052224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60523776"/>
        <c:crosses val="autoZero"/>
        <c:auto val="1"/>
        <c:lblAlgn val="ctr"/>
        <c:lblOffset val="100"/>
      </c:catAx>
      <c:valAx>
        <c:axId val="160523776"/>
        <c:scaling>
          <c:orientation val="minMax"/>
        </c:scaling>
        <c:delete val="1"/>
        <c:axPos val="l"/>
        <c:numFmt formatCode="General" sourceLinked="1"/>
        <c:tickLblPos val="none"/>
        <c:crossAx val="16052224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Субъекты малого и среднего предпринимательства, единиц</a:t>
            </a:r>
          </a:p>
        </c:rich>
      </c:tx>
      <c:layout/>
    </c:title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Предпринимательство!$B$6</c:f>
              <c:strCache>
                <c:ptCount val="1"/>
                <c:pt idx="0">
                  <c:v>Субъекты малого и среднего предпринимательства, единиц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4.4092323075214081E-2"/>
                </c:manualLayout>
              </c:layout>
              <c:showVal val="1"/>
            </c:dLbl>
            <c:dLbl>
              <c:idx val="1"/>
              <c:layout>
                <c:manualLayout>
                  <c:x val="2.8912998737845156E-3"/>
                  <c:y val="-2.5720521793874788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Предпринимательство!$C$5:$D$5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Предпринимательство!$C$6:$D$6</c:f>
              <c:numCache>
                <c:formatCode>General</c:formatCode>
                <c:ptCount val="2"/>
                <c:pt idx="0">
                  <c:v>631</c:v>
                </c:pt>
                <c:pt idx="1">
                  <c:v>637</c:v>
                </c:pt>
              </c:numCache>
            </c:numRef>
          </c:val>
        </c:ser>
        <c:shape val="cylinder"/>
        <c:axId val="194919808"/>
        <c:axId val="196159360"/>
        <c:axId val="0"/>
      </c:bar3DChart>
      <c:catAx>
        <c:axId val="194919808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159360"/>
        <c:crosses val="autoZero"/>
        <c:auto val="1"/>
        <c:lblAlgn val="ctr"/>
        <c:lblOffset val="100"/>
      </c:catAx>
      <c:valAx>
        <c:axId val="196159360"/>
        <c:scaling>
          <c:orientation val="minMax"/>
        </c:scaling>
        <c:delete val="1"/>
        <c:axPos val="l"/>
        <c:numFmt formatCode="General" sourceLinked="1"/>
        <c:tickLblPos val="none"/>
        <c:crossAx val="194919808"/>
        <c:crosses val="autoZero"/>
        <c:crossBetween val="between"/>
      </c:valAx>
    </c:plotArea>
    <c:plotVisOnly val="1"/>
  </c:chart>
  <c:externalData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dLbls>
            <c:dLbl>
              <c:idx val="1"/>
              <c:layout>
                <c:manualLayout>
                  <c:x val="-0.13625400991542724"/>
                  <c:y val="-1.6671151900966161E-2"/>
                </c:manualLayout>
              </c:layout>
              <c:showVal val="1"/>
            </c:dLbl>
            <c:dLbl>
              <c:idx val="3"/>
              <c:layout>
                <c:manualLayout>
                  <c:x val="0.10543805317927639"/>
                  <c:y val="-0.12061448922657769"/>
                </c:manualLayout>
              </c:layout>
              <c:showVal val="1"/>
            </c:dLbl>
            <c:dLbl>
              <c:idx val="4"/>
              <c:layout>
                <c:manualLayout>
                  <c:x val="0.1461703329259712"/>
                  <c:y val="6.585171211882190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'Обращения граждан '!$B$7:$B$11</c:f>
              <c:strCache>
                <c:ptCount val="5"/>
                <c:pt idx="0">
                  <c:v> государство, общество, политика </c:v>
                </c:pt>
                <c:pt idx="1">
                  <c:v> жилищно-коммунальная сфера </c:v>
                </c:pt>
                <c:pt idx="2">
                  <c:v>оборона, безопасность, законность </c:v>
                </c:pt>
                <c:pt idx="3">
                  <c:v>социальная сфера </c:v>
                </c:pt>
                <c:pt idx="4">
                  <c:v>экономика </c:v>
                </c:pt>
              </c:strCache>
            </c:strRef>
          </c:cat>
          <c:val>
            <c:numRef>
              <c:f>'Обращения граждан '!$C$7:$C$11</c:f>
              <c:numCache>
                <c:formatCode>General</c:formatCode>
                <c:ptCount val="5"/>
                <c:pt idx="0">
                  <c:v>3</c:v>
                </c:pt>
                <c:pt idx="1">
                  <c:v>177</c:v>
                </c:pt>
                <c:pt idx="2">
                  <c:v>10</c:v>
                </c:pt>
                <c:pt idx="3">
                  <c:v>60</c:v>
                </c:pt>
                <c:pt idx="4">
                  <c:v>128</c:v>
                </c:pt>
              </c:numCache>
            </c:numRef>
          </c:val>
        </c:ser>
        <c:firstSliceAng val="0"/>
      </c:pieChart>
    </c:plotArea>
    <c:legend>
      <c:legendPos val="r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pie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-0.13777471566054217"/>
                  <c:y val="0.1320182684796149"/>
                </c:manualLayout>
              </c:layout>
              <c:showVal val="1"/>
            </c:dLbl>
            <c:dLbl>
              <c:idx val="1"/>
              <c:layout>
                <c:manualLayout>
                  <c:x val="0.12903401137357817"/>
                  <c:y val="-0.12032467326816391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'Обращения граждан '!$B$17:$B$20</c:f>
              <c:strCache>
                <c:ptCount val="4"/>
                <c:pt idx="0">
                  <c:v>Жалоба</c:v>
                </c:pt>
                <c:pt idx="1">
                  <c:v>Заявление</c:v>
                </c:pt>
                <c:pt idx="2">
                  <c:v>Предложение</c:v>
                </c:pt>
                <c:pt idx="3">
                  <c:v>Не обращение</c:v>
                </c:pt>
              </c:strCache>
            </c:strRef>
          </c:cat>
          <c:val>
            <c:numRef>
              <c:f>'Обращения граждан '!$C$17:$C$20</c:f>
              <c:numCache>
                <c:formatCode>General</c:formatCode>
                <c:ptCount val="4"/>
                <c:pt idx="0">
                  <c:v>114</c:v>
                </c:pt>
                <c:pt idx="1">
                  <c:v>258</c:v>
                </c:pt>
                <c:pt idx="2">
                  <c:v>0</c:v>
                </c:pt>
                <c:pt idx="3">
                  <c:v>6</c:v>
                </c:pt>
              </c:numCache>
            </c:numRef>
          </c:val>
        </c:ser>
        <c:firstSliceAng val="0"/>
      </c:pieChart>
    </c:plotArea>
    <c:legend>
      <c:legendPos val="r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spPr>
            <a:solidFill>
              <a:schemeClr val="accent6"/>
            </a:solidFill>
          </c:spPr>
          <c:dLbls>
            <c:dLbl>
              <c:idx val="0"/>
              <c:layout>
                <c:manualLayout>
                  <c:x val="1.7254147035305936E-2"/>
                  <c:y val="-0.44834770611073249"/>
                </c:manualLayout>
              </c:layout>
              <c:showVal val="1"/>
            </c:dLbl>
            <c:dLbl>
              <c:idx val="1"/>
              <c:layout>
                <c:manualLayout>
                  <c:x val="2.4412584830167523E-2"/>
                  <c:y val="-0.4480733371967679"/>
                </c:manualLayout>
              </c:layout>
              <c:showVal val="1"/>
            </c:dLbl>
            <c:dLbl>
              <c:idx val="2"/>
              <c:layout>
                <c:manualLayout>
                  <c:x val="9.2143517699910266E-3"/>
                  <c:y val="-0.44862169969102533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'Заработная плата'!$C$8:$E$8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'Заработная плата'!$C$9:$E$9</c:f>
              <c:numCache>
                <c:formatCode>General</c:formatCode>
                <c:ptCount val="3"/>
                <c:pt idx="0">
                  <c:v>20701.099999999897</c:v>
                </c:pt>
                <c:pt idx="1">
                  <c:v>20887.2</c:v>
                </c:pt>
                <c:pt idx="2">
                  <c:v>21273.599999999897</c:v>
                </c:pt>
              </c:numCache>
            </c:numRef>
          </c:val>
        </c:ser>
        <c:shape val="cylinder"/>
        <c:axId val="196188416"/>
        <c:axId val="118776960"/>
        <c:axId val="0"/>
      </c:bar3DChart>
      <c:catAx>
        <c:axId val="196188416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8776960"/>
        <c:crosses val="autoZero"/>
        <c:auto val="1"/>
        <c:lblAlgn val="ctr"/>
        <c:lblOffset val="100"/>
      </c:catAx>
      <c:valAx>
        <c:axId val="118776960"/>
        <c:scaling>
          <c:orientation val="minMax"/>
        </c:scaling>
        <c:delete val="1"/>
        <c:axPos val="l"/>
        <c:numFmt formatCode="0%" sourceLinked="1"/>
        <c:tickLblPos val="none"/>
        <c:crossAx val="196188416"/>
        <c:crosses val="autoZero"/>
        <c:crossBetween val="between"/>
      </c:valAx>
    </c:plotArea>
    <c:plotVisOnly val="1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51811456074603091"/>
          <c:y val="3.9800995024876053E-3"/>
          <c:w val="0.38857893855949727"/>
          <c:h val="0.91243781094527354"/>
        </c:manualLayout>
      </c:layout>
      <c:barChart>
        <c:barDir val="bar"/>
        <c:grouping val="stacked"/>
        <c:ser>
          <c:idx val="0"/>
          <c:order val="0"/>
          <c:dLbls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1975</a:t>
                    </a:r>
                    <a:r>
                      <a:rPr lang="ru-RU" smtClean="0"/>
                      <a:t>2</a:t>
                    </a:r>
                    <a:r>
                      <a:rPr lang="en-US" smtClean="0"/>
                      <a:t>,8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Val val="1"/>
          </c:dLbls>
          <c:cat>
            <c:strRef>
              <c:f>'Заработная плата'!$D$25:$D$33</c:f>
              <c:strCache>
                <c:ptCount val="9"/>
                <c:pt idx="0">
                  <c:v>Финансовая деятельность</c:v>
                </c:pt>
                <c:pt idx="1">
                  <c:v>Государственное управление и военная безопасность</c:v>
                </c:pt>
                <c:pt idx="2">
                  <c:v>Транспорт и связь </c:v>
                </c:pt>
                <c:pt idx="3">
                  <c:v>Производство и распределение электроэнергии, газа и воды </c:v>
                </c:pt>
                <c:pt idx="4">
                  <c:v>Обрабатывающие производства</c:v>
                </c:pt>
                <c:pt idx="5">
                  <c:v>Оптовая и розничная торговля</c:v>
                </c:pt>
                <c:pt idx="6">
                  <c:v>Образование</c:v>
                </c:pt>
                <c:pt idx="7">
                  <c:v>Здравоохранение</c:v>
                </c:pt>
                <c:pt idx="8">
                  <c:v>Отдых и развлечение, культура и спорт </c:v>
                </c:pt>
              </c:strCache>
            </c:strRef>
          </c:cat>
          <c:val>
            <c:numRef>
              <c:f>'Заработная плата'!$E$25:$E$33</c:f>
              <c:numCache>
                <c:formatCode>General</c:formatCode>
                <c:ptCount val="9"/>
                <c:pt idx="0">
                  <c:v>35822.699999999997</c:v>
                </c:pt>
                <c:pt idx="1">
                  <c:v>31937.9</c:v>
                </c:pt>
                <c:pt idx="2">
                  <c:v>24358.6</c:v>
                </c:pt>
                <c:pt idx="3">
                  <c:v>23858.6</c:v>
                </c:pt>
                <c:pt idx="4">
                  <c:v>19383.099999999897</c:v>
                </c:pt>
                <c:pt idx="5">
                  <c:v>19751.8</c:v>
                </c:pt>
                <c:pt idx="6">
                  <c:v>15849.4</c:v>
                </c:pt>
                <c:pt idx="7">
                  <c:v>17289.7</c:v>
                </c:pt>
                <c:pt idx="8">
                  <c:v>14019.2</c:v>
                </c:pt>
              </c:numCache>
            </c:numRef>
          </c:val>
        </c:ser>
        <c:overlap val="100"/>
        <c:axId val="196237184"/>
        <c:axId val="196235648"/>
      </c:barChart>
      <c:valAx>
        <c:axId val="196235648"/>
        <c:scaling>
          <c:orientation val="minMax"/>
        </c:scaling>
        <c:delete val="1"/>
        <c:axPos val="b"/>
        <c:numFmt formatCode="General" sourceLinked="1"/>
        <c:tickLblPos val="none"/>
        <c:crossAx val="196237184"/>
        <c:crosses val="autoZero"/>
        <c:crossBetween val="between"/>
      </c:valAx>
      <c:catAx>
        <c:axId val="196237184"/>
        <c:scaling>
          <c:orientation val="minMax"/>
        </c:scaling>
        <c:axPos val="l"/>
        <c:tickLblPos val="nextTo"/>
        <c:txPr>
          <a:bodyPr/>
          <a:lstStyle/>
          <a:p>
            <a:pPr>
              <a:defRPr sz="1300"/>
            </a:pPr>
            <a:endParaRPr lang="ru-RU"/>
          </a:p>
        </c:txPr>
        <c:crossAx val="196235648"/>
        <c:crosses val="autoZero"/>
        <c:auto val="1"/>
        <c:lblAlgn val="ctr"/>
        <c:lblOffset val="100"/>
      </c:catAx>
      <c:spPr>
        <a:noFill/>
        <a:ln w="25400">
          <a:noFill/>
        </a:ln>
      </c:spPr>
    </c:plotArea>
    <c:plotVisOnly val="1"/>
  </c:chart>
  <c:txPr>
    <a:bodyPr/>
    <a:lstStyle/>
    <a:p>
      <a:pPr>
        <a:defRPr sz="12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3888888888889043E-2"/>
          <c:y val="0.3162962962962963"/>
          <c:w val="0.93888888888889332"/>
          <c:h val="0.5162270341207349"/>
        </c:manualLayout>
      </c:layout>
      <c:barChart>
        <c:barDir val="col"/>
        <c:grouping val="clustered"/>
        <c:ser>
          <c:idx val="0"/>
          <c:order val="0"/>
          <c:tx>
            <c:strRef>
              <c:f>Инвестиции!$B$4</c:f>
              <c:strCache>
                <c:ptCount val="1"/>
                <c:pt idx="0">
                  <c:v>Инвестиции в основной капитал,тыс. руб.</c:v>
                </c:pt>
              </c:strCache>
            </c:strRef>
          </c:tx>
          <c:dPt>
            <c:idx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7777777777778351E-3"/>
                  <c:y val="0.25462962962962982"/>
                </c:manualLayout>
              </c:layout>
              <c:showVal val="1"/>
            </c:dLbl>
            <c:dLbl>
              <c:idx val="1"/>
              <c:layout>
                <c:manualLayout>
                  <c:x val="5.5555555555555558E-3"/>
                  <c:y val="0.24537037037037041"/>
                </c:manualLayout>
              </c:layout>
              <c:showVal val="1"/>
            </c:dLbl>
            <c:dLbl>
              <c:idx val="2"/>
              <c:layout>
                <c:manualLayout>
                  <c:x val="5.5555555555555558E-3"/>
                  <c:y val="0.15277777777777771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Инвестиции!$C$3:$E$3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Инвестиции!$C$4:$E$4</c:f>
              <c:numCache>
                <c:formatCode>General</c:formatCode>
                <c:ptCount val="3"/>
                <c:pt idx="0">
                  <c:v>397.7</c:v>
                </c:pt>
                <c:pt idx="1">
                  <c:v>342.1</c:v>
                </c:pt>
                <c:pt idx="2">
                  <c:v>173.5</c:v>
                </c:pt>
              </c:numCache>
            </c:numRef>
          </c:val>
        </c:ser>
        <c:axId val="196260224"/>
        <c:axId val="196261760"/>
      </c:barChart>
      <c:catAx>
        <c:axId val="196260224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96261760"/>
        <c:crosses val="autoZero"/>
        <c:auto val="1"/>
        <c:lblAlgn val="ctr"/>
        <c:lblOffset val="100"/>
      </c:catAx>
      <c:valAx>
        <c:axId val="196261760"/>
        <c:scaling>
          <c:orientation val="minMax"/>
        </c:scaling>
        <c:delete val="1"/>
        <c:axPos val="l"/>
        <c:numFmt formatCode="General" sourceLinked="1"/>
        <c:tickLblPos val="none"/>
        <c:crossAx val="196260224"/>
        <c:crosses val="autoZero"/>
        <c:crossBetween val="between"/>
      </c:valAx>
      <c:spPr>
        <a:noFill/>
        <a:ln w="25400">
          <a:noFill/>
        </a:ln>
      </c:spPr>
    </c:plotArea>
    <c:plotVisOnly val="1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percentStacked"/>
        <c:ser>
          <c:idx val="0"/>
          <c:order val="0"/>
          <c:tx>
            <c:strRef>
              <c:f>'Жилищное сроительство'!$B$7</c:f>
              <c:strCache>
                <c:ptCount val="1"/>
                <c:pt idx="0">
                  <c:v>Ввод в эксплуатацию жилых домов, кв.м.</c:v>
                </c:pt>
              </c:strCache>
            </c:strRef>
          </c:tx>
          <c:dLbls>
            <c:dLbl>
              <c:idx val="0"/>
              <c:layout>
                <c:manualLayout>
                  <c:x val="1.7489130115455803E-2"/>
                  <c:y val="0.15826779828696483"/>
                </c:manualLayout>
              </c:layout>
              <c:showVal val="1"/>
            </c:dLbl>
            <c:dLbl>
              <c:idx val="1"/>
              <c:layout>
                <c:manualLayout>
                  <c:x val="8.3985377286122567E-3"/>
                  <c:y val="0.18594131075383358"/>
                </c:manualLayout>
              </c:layout>
              <c:showVal val="1"/>
            </c:dLbl>
            <c:dLbl>
              <c:idx val="2"/>
              <c:layout>
                <c:manualLayout>
                  <c:x val="-1.5209950217171762E-4"/>
                  <c:y val="0.20812436184339425"/>
                </c:manualLayout>
              </c:layout>
              <c:tx>
                <c:rich>
                  <a:bodyPr/>
                  <a:lstStyle/>
                  <a:p>
                    <a:r>
                      <a:rPr lang="en-US" sz="1400" b="1"/>
                      <a:t>1</a:t>
                    </a:r>
                    <a:r>
                      <a:rPr lang="en-US" b="1"/>
                      <a:t>89</a:t>
                    </a:r>
                    <a:r>
                      <a:rPr lang="en-US"/>
                      <a:t>9</a:t>
                    </a:r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'Жилищное сроительство'!$C$6:$E$6</c:f>
              <c:strCache>
                <c:ptCount val="3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</c:strCache>
            </c:strRef>
          </c:cat>
          <c:val>
            <c:numRef>
              <c:f>'Жилищное сроительство'!$C$7:$E$7</c:f>
              <c:numCache>
                <c:formatCode>General</c:formatCode>
                <c:ptCount val="3"/>
                <c:pt idx="0">
                  <c:v>4365</c:v>
                </c:pt>
                <c:pt idx="1">
                  <c:v>4819</c:v>
                </c:pt>
                <c:pt idx="2">
                  <c:v>1899</c:v>
                </c:pt>
              </c:numCache>
            </c:numRef>
          </c:val>
        </c:ser>
        <c:shape val="pyramid"/>
        <c:axId val="149078400"/>
        <c:axId val="149079936"/>
        <c:axId val="0"/>
      </c:bar3DChart>
      <c:catAx>
        <c:axId val="149078400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079936"/>
        <c:crosses val="autoZero"/>
        <c:auto val="1"/>
        <c:lblAlgn val="ctr"/>
        <c:lblOffset val="100"/>
      </c:catAx>
      <c:valAx>
        <c:axId val="149079936"/>
        <c:scaling>
          <c:orientation val="minMax"/>
        </c:scaling>
        <c:delete val="1"/>
        <c:axPos val="l"/>
        <c:numFmt formatCode="0%" sourceLinked="1"/>
        <c:tickLblPos val="none"/>
        <c:crossAx val="149078400"/>
        <c:crosses val="autoZero"/>
        <c:crossBetween val="between"/>
      </c:valAx>
    </c:plotArea>
    <c:plotVisOnly val="1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Миграция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</a:p>
        </c:rich>
      </c:tx>
      <c:layout>
        <c:manualLayout>
          <c:xMode val="edge"/>
          <c:yMode val="edge"/>
          <c:x val="0.25072922134733161"/>
          <c:y val="3.125E-2"/>
        </c:manualLayout>
      </c:layout>
    </c:title>
    <c:plotArea>
      <c:layout/>
      <c:lineChart>
        <c:grouping val="stacked"/>
        <c:ser>
          <c:idx val="0"/>
          <c:order val="0"/>
          <c:tx>
            <c:strRef>
              <c:f>Рождаемость!$C$19</c:f>
              <c:strCache>
                <c:ptCount val="1"/>
                <c:pt idx="0">
                  <c:v>Прибывшие, чел.</c:v>
                </c:pt>
              </c:strCache>
            </c:strRef>
          </c:tx>
          <c:dLbls>
            <c:dLbl>
              <c:idx val="0"/>
              <c:layout>
                <c:manualLayout>
                  <c:x val="-3.9193176066856752E-2"/>
                  <c:y val="7.6267802076045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Рождаемость!$D$18:$E$18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Рождаемость!$D$19:$E$19</c:f>
              <c:numCache>
                <c:formatCode>General</c:formatCode>
                <c:ptCount val="2"/>
                <c:pt idx="0">
                  <c:v>787</c:v>
                </c:pt>
                <c:pt idx="1">
                  <c:v>773</c:v>
                </c:pt>
              </c:numCache>
            </c:numRef>
          </c:val>
        </c:ser>
        <c:ser>
          <c:idx val="1"/>
          <c:order val="1"/>
          <c:tx>
            <c:strRef>
              <c:f>Рождаемость!$C$20</c:f>
              <c:strCache>
                <c:ptCount val="1"/>
                <c:pt idx="0">
                  <c:v>Выбывшие, чел.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4.2900638667775673E-2"/>
                </c:manualLayout>
              </c:layout>
              <c:showVal val="1"/>
            </c:dLbl>
            <c:dLbl>
              <c:idx val="1"/>
              <c:layout>
                <c:manualLayout>
                  <c:x val="-3.2660980055714117E-3"/>
                  <c:y val="-7.626780207604558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Рождаемость!$D$18:$E$18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Рождаемость!$D$20:$E$20</c:f>
              <c:numCache>
                <c:formatCode>General</c:formatCode>
                <c:ptCount val="2"/>
                <c:pt idx="0">
                  <c:v>626</c:v>
                </c:pt>
                <c:pt idx="1">
                  <c:v>716</c:v>
                </c:pt>
              </c:numCache>
            </c:numRef>
          </c:val>
        </c:ser>
        <c:marker val="1"/>
        <c:axId val="149526784"/>
        <c:axId val="149581824"/>
      </c:lineChart>
      <c:catAx>
        <c:axId val="14952678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581824"/>
        <c:crosses val="autoZero"/>
        <c:auto val="1"/>
        <c:lblAlgn val="ctr"/>
        <c:lblOffset val="100"/>
      </c:catAx>
      <c:valAx>
        <c:axId val="149581824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9526784"/>
        <c:crosses val="autoZero"/>
        <c:crossBetween val="between"/>
      </c:valAx>
    </c:plotArea>
    <c:legend>
      <c:legendPos val="b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</a:t>
            </a:r>
            <a:r>
              <a:rPr lang="ru-RU" sz="1600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родившихся</a:t>
            </a:r>
            <a:r>
              <a:rPr lang="en-US" sz="1600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умерших</a:t>
            </a:r>
            <a:r>
              <a:rPr lang="en-US" sz="1600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baseline="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чел.</a:t>
            </a:r>
            <a:endParaRPr lang="ru-RU" sz="16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</c:title>
    <c:plotArea>
      <c:layout>
        <c:manualLayout>
          <c:layoutTarget val="inner"/>
          <c:xMode val="edge"/>
          <c:yMode val="edge"/>
          <c:x val="3.2609954135978614E-2"/>
          <c:y val="0.27689988504745638"/>
          <c:w val="0.93478009172804277"/>
          <c:h val="0.35831578497575878"/>
        </c:manualLayout>
      </c:layout>
      <c:lineChart>
        <c:grouping val="stacked"/>
        <c:ser>
          <c:idx val="0"/>
          <c:order val="0"/>
          <c:tx>
            <c:strRef>
              <c:f>Рождаемость!$C$5</c:f>
              <c:strCache>
                <c:ptCount val="1"/>
                <c:pt idx="0">
                  <c:v>Количество умерших, чел.</c:v>
                </c:pt>
              </c:strCache>
            </c:strRef>
          </c:tx>
          <c:dLbls>
            <c:dLbl>
              <c:idx val="0"/>
              <c:layout>
                <c:manualLayout>
                  <c:x val="-4.8359322082492627E-2"/>
                  <c:y val="7.4956975251699573E-2"/>
                </c:manualLayout>
              </c:layout>
              <c:showVal val="1"/>
            </c:dLbl>
            <c:dLbl>
              <c:idx val="1"/>
              <c:layout>
                <c:manualLayout>
                  <c:x val="-3.8539036706156542E-2"/>
                  <c:y val="4.23286419088551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Рождаемость!$D$4:$E$4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Рождаемость!$D$5:$E$5</c:f>
              <c:numCache>
                <c:formatCode>General</c:formatCode>
                <c:ptCount val="2"/>
                <c:pt idx="0">
                  <c:v>283</c:v>
                </c:pt>
                <c:pt idx="1">
                  <c:v>261</c:v>
                </c:pt>
              </c:numCache>
            </c:numRef>
          </c:val>
        </c:ser>
        <c:ser>
          <c:idx val="1"/>
          <c:order val="1"/>
          <c:tx>
            <c:strRef>
              <c:f>Рождаемость!$C$6</c:f>
              <c:strCache>
                <c:ptCount val="1"/>
                <c:pt idx="0">
                  <c:v>Количество родившихся, чел.</c:v>
                </c:pt>
              </c:strCache>
            </c:strRef>
          </c:tx>
          <c:dLbls>
            <c:dLbl>
              <c:idx val="0"/>
              <c:layout>
                <c:manualLayout>
                  <c:x val="-1.7067996029115046E-2"/>
                  <c:y val="-7.4956975251699573E-2"/>
                </c:manualLayout>
              </c:layout>
              <c:spPr/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Val val="1"/>
            </c:dLbl>
            <c:dLbl>
              <c:idx val="1"/>
              <c:spPr/>
              <c:txPr>
                <a:bodyPr/>
                <a:lstStyle/>
                <a:p>
                  <a:pPr>
                    <a:defRPr sz="14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</c:dLbl>
            <c:showVal val="1"/>
          </c:dLbls>
          <c:cat>
            <c:strRef>
              <c:f>Рождаемость!$D$4:$E$4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Рождаемость!$D$6:$E$6</c:f>
              <c:numCache>
                <c:formatCode>General</c:formatCode>
                <c:ptCount val="2"/>
                <c:pt idx="0">
                  <c:v>180</c:v>
                </c:pt>
                <c:pt idx="1">
                  <c:v>199</c:v>
                </c:pt>
              </c:numCache>
            </c:numRef>
          </c:val>
        </c:ser>
        <c:marker val="1"/>
        <c:axId val="149616512"/>
        <c:axId val="149618048"/>
      </c:lineChart>
      <c:catAx>
        <c:axId val="14961651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9618048"/>
        <c:crosses val="autoZero"/>
        <c:auto val="1"/>
        <c:lblAlgn val="ctr"/>
        <c:lblOffset val="100"/>
      </c:catAx>
      <c:valAx>
        <c:axId val="149618048"/>
        <c:scaling>
          <c:orientation val="minMax"/>
        </c:scaling>
        <c:delete val="1"/>
        <c:axPos val="l"/>
        <c:numFmt formatCode="General" sourceLinked="1"/>
        <c:majorTickMark val="none"/>
        <c:tickLblPos val="none"/>
        <c:crossAx val="14961651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8672945269432537"/>
          <c:y val="0.73146699818262451"/>
          <c:w val="0.62654109461135254"/>
          <c:h val="0.26802905126702037"/>
        </c:manualLayout>
      </c:layout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браков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разводов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ед.</a:t>
            </a:r>
          </a:p>
        </c:rich>
      </c:tx>
    </c:title>
    <c:plotArea>
      <c:layout>
        <c:manualLayout>
          <c:layoutTarget val="inner"/>
          <c:xMode val="edge"/>
          <c:yMode val="edge"/>
          <c:x val="4.1642749571035267E-2"/>
          <c:y val="0.21164315076102758"/>
          <c:w val="0.94610938290807434"/>
          <c:h val="0.53921561267967666"/>
        </c:manualLayout>
      </c:layout>
      <c:lineChart>
        <c:grouping val="stacked"/>
        <c:ser>
          <c:idx val="0"/>
          <c:order val="0"/>
          <c:tx>
            <c:strRef>
              <c:f>Рождаемость!$C$12</c:f>
              <c:strCache>
                <c:ptCount val="1"/>
                <c:pt idx="0">
                  <c:v>Браков, ед.</c:v>
                </c:pt>
              </c:strCache>
            </c:strRef>
          </c:tx>
          <c:dLbls>
            <c:dLbl>
              <c:idx val="0"/>
              <c:layout>
                <c:manualLayout>
                  <c:x val="-2.2046161537606992E-2"/>
                  <c:y val="0.10010149022480989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Рождаемость!$D$11:$E$11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Рождаемость!$D$12:$E$12</c:f>
              <c:numCache>
                <c:formatCode>General</c:formatCode>
                <c:ptCount val="2"/>
                <c:pt idx="0">
                  <c:v>124</c:v>
                </c:pt>
                <c:pt idx="1">
                  <c:v>107</c:v>
                </c:pt>
              </c:numCache>
            </c:numRef>
          </c:val>
        </c:ser>
        <c:ser>
          <c:idx val="1"/>
          <c:order val="1"/>
          <c:tx>
            <c:strRef>
              <c:f>Рождаемость!$C$13</c:f>
              <c:strCache>
                <c:ptCount val="1"/>
                <c:pt idx="0">
                  <c:v>Разводов, ед.</c:v>
                </c:pt>
              </c:strCache>
            </c:strRef>
          </c:tx>
          <c:dLbls>
            <c:dLbl>
              <c:idx val="0"/>
              <c:layout>
                <c:manualLayout>
                  <c:x val="4.8991470083570984E-3"/>
                  <c:y val="-7.62678020760456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Рождаемость!$D$11:$E$11</c:f>
              <c:strCache>
                <c:ptCount val="2"/>
                <c:pt idx="0">
                  <c:v>2015 год</c:v>
                </c:pt>
                <c:pt idx="1">
                  <c:v>2016 год</c:v>
                </c:pt>
              </c:strCache>
            </c:strRef>
          </c:cat>
          <c:val>
            <c:numRef>
              <c:f>Рождаемость!$D$13:$E$13</c:f>
              <c:numCache>
                <c:formatCode>General</c:formatCode>
                <c:ptCount val="2"/>
                <c:pt idx="0">
                  <c:v>65</c:v>
                </c:pt>
                <c:pt idx="1">
                  <c:v>84</c:v>
                </c:pt>
              </c:numCache>
            </c:numRef>
          </c:val>
        </c:ser>
        <c:marker val="1"/>
        <c:axId val="202461952"/>
        <c:axId val="202463488"/>
      </c:lineChart>
      <c:catAx>
        <c:axId val="20246195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4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2463488"/>
        <c:crosses val="autoZero"/>
        <c:auto val="1"/>
        <c:lblAlgn val="ctr"/>
        <c:lblOffset val="100"/>
      </c:catAx>
      <c:valAx>
        <c:axId val="202463488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20246195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txPr>
        <a:bodyPr/>
        <a:lstStyle/>
        <a:p>
          <a:pPr>
            <a:defRPr sz="14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555558-2ACA-485F-AA85-F200CCB5ADA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22D0023-7D27-43FB-B3CA-8C7E351ED78A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Проведение мероприятий по оптимизации и повышению эффективности бюджетных расходов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A50C7502-BADF-429E-9329-B34E499B94FE}" type="parTrans" cxnId="{88DCFCB9-A5B7-461E-8DCA-3E7AAE893ECC}">
      <dgm:prSet/>
      <dgm:spPr/>
      <dgm:t>
        <a:bodyPr/>
        <a:lstStyle/>
        <a:p>
          <a:endParaRPr lang="ru-RU"/>
        </a:p>
      </dgm:t>
    </dgm:pt>
    <dgm:pt modelId="{4385AAE1-D8FD-421B-B9A1-6706D08A5ED6}" type="sibTrans" cxnId="{88DCFCB9-A5B7-461E-8DCA-3E7AAE893ECC}">
      <dgm:prSet/>
      <dgm:spPr/>
      <dgm:t>
        <a:bodyPr/>
        <a:lstStyle/>
        <a:p>
          <a:endParaRPr lang="ru-RU"/>
        </a:p>
      </dgm:t>
    </dgm:pt>
    <dgm:pt modelId="{9DAAF393-00B2-4232-814A-1147916AA769}">
      <dgm:prSet phldrT="[Текст]"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Проведение энергосберегающих мероприятий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2A570625-4F1C-478E-BFCC-05312A9A5B9E}" type="parTrans" cxnId="{82BFFB8A-26C9-4EE0-8F8F-2168F8FECE89}">
      <dgm:prSet/>
      <dgm:spPr/>
      <dgm:t>
        <a:bodyPr/>
        <a:lstStyle/>
        <a:p>
          <a:endParaRPr lang="ru-RU"/>
        </a:p>
      </dgm:t>
    </dgm:pt>
    <dgm:pt modelId="{59116799-39AF-4FA3-8ADB-CD126F6827E5}" type="sibTrans" cxnId="{82BFFB8A-26C9-4EE0-8F8F-2168F8FECE89}">
      <dgm:prSet/>
      <dgm:spPr/>
      <dgm:t>
        <a:bodyPr/>
        <a:lstStyle/>
        <a:p>
          <a:endParaRPr lang="ru-RU"/>
        </a:p>
      </dgm:t>
    </dgm:pt>
    <dgm:pt modelId="{ED2CB7A2-A529-4F91-BD36-6B14F5057762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Проведение конкурсных процедур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847F2E1-0CEA-4D85-BBB2-077DA2AE1CA0}" type="parTrans" cxnId="{5712A070-E9D1-47F4-8CFA-468CCA20F12E}">
      <dgm:prSet/>
      <dgm:spPr/>
      <dgm:t>
        <a:bodyPr/>
        <a:lstStyle/>
        <a:p>
          <a:endParaRPr lang="ru-RU"/>
        </a:p>
      </dgm:t>
    </dgm:pt>
    <dgm:pt modelId="{81F07AEC-3CA3-4021-BB6B-AC5A6BEC7D88}" type="sibTrans" cxnId="{5712A070-E9D1-47F4-8CFA-468CCA20F12E}">
      <dgm:prSet/>
      <dgm:spPr/>
      <dgm:t>
        <a:bodyPr/>
        <a:lstStyle/>
        <a:p>
          <a:endParaRPr lang="ru-RU"/>
        </a:p>
      </dgm:t>
    </dgm:pt>
    <dgm:pt modelId="{BC2B7DD8-99CD-40D6-BC30-38DDCE1EE536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4045,3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8146CC7C-E714-4191-8499-67C8185FC204}" type="parTrans" cxnId="{8E996D9A-5A81-42F8-81F7-B121C485BA91}">
      <dgm:prSet/>
      <dgm:spPr/>
      <dgm:t>
        <a:bodyPr/>
        <a:lstStyle/>
        <a:p>
          <a:endParaRPr lang="ru-RU"/>
        </a:p>
      </dgm:t>
    </dgm:pt>
    <dgm:pt modelId="{3C850B2D-17C7-41F9-9CC6-DFAA05E1A105}" type="sibTrans" cxnId="{8E996D9A-5A81-42F8-81F7-B121C485BA91}">
      <dgm:prSet/>
      <dgm:spPr/>
      <dgm:t>
        <a:bodyPr/>
        <a:lstStyle/>
        <a:p>
          <a:endParaRPr lang="ru-RU"/>
        </a:p>
      </dgm:t>
    </dgm:pt>
    <dgm:pt modelId="{F5A53577-52E5-4685-AA73-CFF55238BB3A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1461,3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BE6E6E1B-94A6-4823-828C-14CDCBABDC5C}" type="parTrans" cxnId="{DEE25C0F-609D-41FA-81FA-67CEF7A7EED7}">
      <dgm:prSet/>
      <dgm:spPr/>
      <dgm:t>
        <a:bodyPr/>
        <a:lstStyle/>
        <a:p>
          <a:endParaRPr lang="ru-RU"/>
        </a:p>
      </dgm:t>
    </dgm:pt>
    <dgm:pt modelId="{CCC2EC1D-9408-499E-A749-70FE54471C26}" type="sibTrans" cxnId="{DEE25C0F-609D-41FA-81FA-67CEF7A7EED7}">
      <dgm:prSet/>
      <dgm:spPr/>
      <dgm:t>
        <a:bodyPr/>
        <a:lstStyle/>
        <a:p>
          <a:endParaRPr lang="ru-RU"/>
        </a:p>
      </dgm:t>
    </dgm:pt>
    <dgm:pt modelId="{1176D590-4B47-449E-B24A-025DF80CAC02}">
      <dgm:prSet custT="1"/>
      <dgm:spPr/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1217,4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A347ABC8-9D33-4179-B98C-E346A9DFB5E7}" type="parTrans" cxnId="{C04F4C78-1679-4B83-86C6-B2BB06E87D0E}">
      <dgm:prSet/>
      <dgm:spPr/>
      <dgm:t>
        <a:bodyPr/>
        <a:lstStyle/>
        <a:p>
          <a:endParaRPr lang="ru-RU"/>
        </a:p>
      </dgm:t>
    </dgm:pt>
    <dgm:pt modelId="{4D13C4D3-7053-4316-A228-FB27A6723C24}" type="sibTrans" cxnId="{C04F4C78-1679-4B83-86C6-B2BB06E87D0E}">
      <dgm:prSet/>
      <dgm:spPr/>
      <dgm:t>
        <a:bodyPr/>
        <a:lstStyle/>
        <a:p>
          <a:endParaRPr lang="ru-RU"/>
        </a:p>
      </dgm:t>
    </dgm:pt>
    <dgm:pt modelId="{59F32A0C-D66E-4D40-9D99-90BBD226ED7B}">
      <dgm:prSet custT="1"/>
      <dgm:spPr/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Дополнительно привлечено доходов на решение вопросов местного значения  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5EBA7F6-788C-4E08-A67A-400FFB022D83}" type="parTrans" cxnId="{D42DB7F7-F441-4B74-8F5A-8EAA3D98D93D}">
      <dgm:prSet/>
      <dgm:spPr/>
      <dgm:t>
        <a:bodyPr/>
        <a:lstStyle/>
        <a:p>
          <a:endParaRPr lang="ru-RU"/>
        </a:p>
      </dgm:t>
    </dgm:pt>
    <dgm:pt modelId="{6F9A9780-BA2F-45B0-A752-2E04359FBBBF}" type="sibTrans" cxnId="{D42DB7F7-F441-4B74-8F5A-8EAA3D98D93D}">
      <dgm:prSet/>
      <dgm:spPr/>
      <dgm:t>
        <a:bodyPr/>
        <a:lstStyle/>
        <a:p>
          <a:endParaRPr lang="ru-RU"/>
        </a:p>
      </dgm:t>
    </dgm:pt>
    <dgm:pt modelId="{0A2C1F7F-193F-4057-8D57-FDC2A9117112}">
      <dgm:prSet custT="1"/>
      <dgm:spPr/>
      <dgm:t>
        <a:bodyPr/>
        <a:lstStyle/>
        <a:p>
          <a:r>
            <a:rPr lang="ru-RU" sz="1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5384,4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C08A0FC-B31D-40AC-AA12-7BFAC53E9809}" type="parTrans" cxnId="{71322C5C-1537-47EA-A226-280B33EBF8CA}">
      <dgm:prSet/>
      <dgm:spPr/>
      <dgm:t>
        <a:bodyPr/>
        <a:lstStyle/>
        <a:p>
          <a:endParaRPr lang="ru-RU"/>
        </a:p>
      </dgm:t>
    </dgm:pt>
    <dgm:pt modelId="{C0D17468-ACCB-4FF7-9A9D-C9DD764515EA}" type="sibTrans" cxnId="{71322C5C-1537-47EA-A226-280B33EBF8CA}">
      <dgm:prSet/>
      <dgm:spPr/>
      <dgm:t>
        <a:bodyPr/>
        <a:lstStyle/>
        <a:p>
          <a:endParaRPr lang="ru-RU"/>
        </a:p>
      </dgm:t>
    </dgm:pt>
    <dgm:pt modelId="{CA68EA72-80EA-45DE-8451-E6D0E325900B}" type="pres">
      <dgm:prSet presAssocID="{B1555558-2ACA-485F-AA85-F200CCB5ADA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87622F-57FF-471C-8155-5A96C6F9825F}" type="pres">
      <dgm:prSet presAssocID="{F22D0023-7D27-43FB-B3CA-8C7E351ED78A}" presName="parentLin" presStyleCnt="0"/>
      <dgm:spPr/>
    </dgm:pt>
    <dgm:pt modelId="{83F0F6FF-FEE1-416B-893F-316F5A793B77}" type="pres">
      <dgm:prSet presAssocID="{F22D0023-7D27-43FB-B3CA-8C7E351ED78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A176774-D77E-4744-BBD1-DC91CC5C6AC9}" type="pres">
      <dgm:prSet presAssocID="{F22D0023-7D27-43FB-B3CA-8C7E351ED78A}" presName="parentText" presStyleLbl="node1" presStyleIdx="0" presStyleCnt="4" custScaleX="98271" custScaleY="259669" custLinFactNeighborX="-94877" custLinFactNeighborY="-21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437591-7526-40CF-84FF-006BAA777774}" type="pres">
      <dgm:prSet presAssocID="{F22D0023-7D27-43FB-B3CA-8C7E351ED78A}" presName="negativeSpace" presStyleCnt="0"/>
      <dgm:spPr/>
    </dgm:pt>
    <dgm:pt modelId="{9AB0DAB5-26DF-406C-83BB-223C7302EA6B}" type="pres">
      <dgm:prSet presAssocID="{F22D0023-7D27-43FB-B3CA-8C7E351ED78A}" presName="childText" presStyleLbl="conFgAcc1" presStyleIdx="0" presStyleCnt="4" custScaleX="750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489679-0E06-4732-AD3B-6D5999F9B73A}" type="pres">
      <dgm:prSet presAssocID="{4385AAE1-D8FD-421B-B9A1-6706D08A5ED6}" presName="spaceBetweenRectangles" presStyleCnt="0"/>
      <dgm:spPr/>
    </dgm:pt>
    <dgm:pt modelId="{2E3BF689-E820-4C17-9854-39ECA7254FF0}" type="pres">
      <dgm:prSet presAssocID="{ED2CB7A2-A529-4F91-BD36-6B14F5057762}" presName="parentLin" presStyleCnt="0"/>
      <dgm:spPr/>
    </dgm:pt>
    <dgm:pt modelId="{9CD0C425-2A11-42DF-9D2C-BEEE9CAAF014}" type="pres">
      <dgm:prSet presAssocID="{ED2CB7A2-A529-4F91-BD36-6B14F505776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45B2AD84-8BE9-4297-8E01-F1036C2C4825}" type="pres">
      <dgm:prSet presAssocID="{ED2CB7A2-A529-4F91-BD36-6B14F5057762}" presName="parentText" presStyleLbl="node1" presStyleIdx="1" presStyleCnt="4" custScaleX="96956" custScaleY="176919" custLinFactNeighborX="-94877" custLinFactNeighborY="14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335D8-3B9D-4893-AF9D-92BF6E14FD6A}" type="pres">
      <dgm:prSet presAssocID="{ED2CB7A2-A529-4F91-BD36-6B14F5057762}" presName="negativeSpace" presStyleCnt="0"/>
      <dgm:spPr/>
    </dgm:pt>
    <dgm:pt modelId="{EE159EB8-CB9C-4DC8-B304-7A79613D6B22}" type="pres">
      <dgm:prSet presAssocID="{ED2CB7A2-A529-4F91-BD36-6B14F5057762}" presName="childText" presStyleLbl="conFgAcc1" presStyleIdx="1" presStyleCnt="4" custScaleX="747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0E4E2C-A867-44A6-83DA-07CF319EB1FC}" type="pres">
      <dgm:prSet presAssocID="{81F07AEC-3CA3-4021-BB6B-AC5A6BEC7D88}" presName="spaceBetweenRectangles" presStyleCnt="0"/>
      <dgm:spPr/>
    </dgm:pt>
    <dgm:pt modelId="{FCE94731-6AD3-471E-AB80-243D5F550CAB}" type="pres">
      <dgm:prSet presAssocID="{9DAAF393-00B2-4232-814A-1147916AA769}" presName="parentLin" presStyleCnt="0"/>
      <dgm:spPr/>
    </dgm:pt>
    <dgm:pt modelId="{EDA59863-F7F1-4F32-A725-4EA9787E4BFF}" type="pres">
      <dgm:prSet presAssocID="{9DAAF393-00B2-4232-814A-1147916AA769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ED5AFDBD-CA13-4D88-A1D5-37146A8946E3}" type="pres">
      <dgm:prSet presAssocID="{9DAAF393-00B2-4232-814A-1147916AA769}" presName="parentText" presStyleLbl="node1" presStyleIdx="2" presStyleCnt="4" custScaleX="98678" custScaleY="145938" custLinFactX="-1804" custLinFactNeighborX="-100000" custLinFactNeighborY="-115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3DE4DB-46C4-4FF7-8AB9-2DBFD2D68963}" type="pres">
      <dgm:prSet presAssocID="{9DAAF393-00B2-4232-814A-1147916AA769}" presName="negativeSpace" presStyleCnt="0"/>
      <dgm:spPr/>
    </dgm:pt>
    <dgm:pt modelId="{B0C3D694-8575-4F0C-8745-34D22BE0BF2E}" type="pres">
      <dgm:prSet presAssocID="{9DAAF393-00B2-4232-814A-1147916AA769}" presName="childText" presStyleLbl="conFgAcc1" presStyleIdx="2" presStyleCnt="4" custScaleX="74766" custScaleY="115969" custLinFactNeighborX="-1072" custLinFactNeighborY="-99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93FEAF-6C70-44A4-B9D0-5564783A901C}" type="pres">
      <dgm:prSet presAssocID="{59116799-39AF-4FA3-8ADB-CD126F6827E5}" presName="spaceBetweenRectangles" presStyleCnt="0"/>
      <dgm:spPr/>
    </dgm:pt>
    <dgm:pt modelId="{343D4566-C6BB-4EE7-8AB0-92A8CBD54E51}" type="pres">
      <dgm:prSet presAssocID="{59F32A0C-D66E-4D40-9D99-90BBD226ED7B}" presName="parentLin" presStyleCnt="0"/>
      <dgm:spPr/>
    </dgm:pt>
    <dgm:pt modelId="{EC3B22A2-58EE-48FD-BCF1-709407554678}" type="pres">
      <dgm:prSet presAssocID="{59F32A0C-D66E-4D40-9D99-90BBD226ED7B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BEF411E4-F6C0-4740-8E5A-5509F1377410}" type="pres">
      <dgm:prSet presAssocID="{59F32A0C-D66E-4D40-9D99-90BBD226ED7B}" presName="parentText" presStyleLbl="node1" presStyleIdx="3" presStyleCnt="4" custScaleX="98676" custScaleY="197109" custLinFactNeighborX="-94877" custLinFactNeighborY="72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F6A2D4-18A6-4544-9F55-BD022F1445FE}" type="pres">
      <dgm:prSet presAssocID="{59F32A0C-D66E-4D40-9D99-90BBD226ED7B}" presName="negativeSpace" presStyleCnt="0"/>
      <dgm:spPr/>
    </dgm:pt>
    <dgm:pt modelId="{683FF01C-2A8D-4B89-834C-0C63BCB6EC98}" type="pres">
      <dgm:prSet presAssocID="{59F32A0C-D66E-4D40-9D99-90BBD226ED7B}" presName="childText" presStyleLbl="conFgAcc1" presStyleIdx="3" presStyleCnt="4" custScaleX="757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E5BBDC-4EFF-4879-9632-0B5EA8962098}" type="presOf" srcId="{F22D0023-7D27-43FB-B3CA-8C7E351ED78A}" destId="{0A176774-D77E-4744-BBD1-DC91CC5C6AC9}" srcOrd="1" destOrd="0" presId="urn:microsoft.com/office/officeart/2005/8/layout/list1"/>
    <dgm:cxn modelId="{71322C5C-1537-47EA-A226-280B33EBF8CA}" srcId="{59F32A0C-D66E-4D40-9D99-90BBD226ED7B}" destId="{0A2C1F7F-193F-4057-8D57-FDC2A9117112}" srcOrd="0" destOrd="0" parTransId="{5C08A0FC-B31D-40AC-AA12-7BFAC53E9809}" sibTransId="{C0D17468-ACCB-4FF7-9A9D-C9DD764515EA}"/>
    <dgm:cxn modelId="{BE77C5E5-5322-4E16-89A2-0A9A59BF32C4}" type="presOf" srcId="{1176D590-4B47-449E-B24A-025DF80CAC02}" destId="{B0C3D694-8575-4F0C-8745-34D22BE0BF2E}" srcOrd="0" destOrd="0" presId="urn:microsoft.com/office/officeart/2005/8/layout/list1"/>
    <dgm:cxn modelId="{234CBB8C-7B15-4D28-8829-D68F3802BB22}" type="presOf" srcId="{ED2CB7A2-A529-4F91-BD36-6B14F5057762}" destId="{45B2AD84-8BE9-4297-8E01-F1036C2C4825}" srcOrd="1" destOrd="0" presId="urn:microsoft.com/office/officeart/2005/8/layout/list1"/>
    <dgm:cxn modelId="{C04F4C78-1679-4B83-86C6-B2BB06E87D0E}" srcId="{9DAAF393-00B2-4232-814A-1147916AA769}" destId="{1176D590-4B47-449E-B24A-025DF80CAC02}" srcOrd="0" destOrd="0" parTransId="{A347ABC8-9D33-4179-B98C-E346A9DFB5E7}" sibTransId="{4D13C4D3-7053-4316-A228-FB27A6723C24}"/>
    <dgm:cxn modelId="{D42DB7F7-F441-4B74-8F5A-8EAA3D98D93D}" srcId="{B1555558-2ACA-485F-AA85-F200CCB5ADA1}" destId="{59F32A0C-D66E-4D40-9D99-90BBD226ED7B}" srcOrd="3" destOrd="0" parTransId="{E5EBA7F6-788C-4E08-A67A-400FFB022D83}" sibTransId="{6F9A9780-BA2F-45B0-A752-2E04359FBBBF}"/>
    <dgm:cxn modelId="{E0BF5558-77A1-4DA8-B955-763AF5805F65}" type="presOf" srcId="{ED2CB7A2-A529-4F91-BD36-6B14F5057762}" destId="{9CD0C425-2A11-42DF-9D2C-BEEE9CAAF014}" srcOrd="0" destOrd="0" presId="urn:microsoft.com/office/officeart/2005/8/layout/list1"/>
    <dgm:cxn modelId="{82BFFB8A-26C9-4EE0-8F8F-2168F8FECE89}" srcId="{B1555558-2ACA-485F-AA85-F200CCB5ADA1}" destId="{9DAAF393-00B2-4232-814A-1147916AA769}" srcOrd="2" destOrd="0" parTransId="{2A570625-4F1C-478E-BFCC-05312A9A5B9E}" sibTransId="{59116799-39AF-4FA3-8ADB-CD126F6827E5}"/>
    <dgm:cxn modelId="{777CC08E-BE5D-498E-94CF-C8B44A0A2CD8}" type="presOf" srcId="{F22D0023-7D27-43FB-B3CA-8C7E351ED78A}" destId="{83F0F6FF-FEE1-416B-893F-316F5A793B77}" srcOrd="0" destOrd="0" presId="urn:microsoft.com/office/officeart/2005/8/layout/list1"/>
    <dgm:cxn modelId="{0EF12E79-0E41-4A02-ACAC-AEC071355042}" type="presOf" srcId="{F5A53577-52E5-4685-AA73-CFF55238BB3A}" destId="{EE159EB8-CB9C-4DC8-B304-7A79613D6B22}" srcOrd="0" destOrd="0" presId="urn:microsoft.com/office/officeart/2005/8/layout/list1"/>
    <dgm:cxn modelId="{EA99A7FF-1F58-4D53-AE21-7DAAADB12129}" type="presOf" srcId="{9DAAF393-00B2-4232-814A-1147916AA769}" destId="{ED5AFDBD-CA13-4D88-A1D5-37146A8946E3}" srcOrd="1" destOrd="0" presId="urn:microsoft.com/office/officeart/2005/8/layout/list1"/>
    <dgm:cxn modelId="{5712A070-E9D1-47F4-8CFA-468CCA20F12E}" srcId="{B1555558-2ACA-485F-AA85-F200CCB5ADA1}" destId="{ED2CB7A2-A529-4F91-BD36-6B14F5057762}" srcOrd="1" destOrd="0" parTransId="{F847F2E1-0CEA-4D85-BBB2-077DA2AE1CA0}" sibTransId="{81F07AEC-3CA3-4021-BB6B-AC5A6BEC7D88}"/>
    <dgm:cxn modelId="{88DCFCB9-A5B7-461E-8DCA-3E7AAE893ECC}" srcId="{B1555558-2ACA-485F-AA85-F200CCB5ADA1}" destId="{F22D0023-7D27-43FB-B3CA-8C7E351ED78A}" srcOrd="0" destOrd="0" parTransId="{A50C7502-BADF-429E-9329-B34E499B94FE}" sibTransId="{4385AAE1-D8FD-421B-B9A1-6706D08A5ED6}"/>
    <dgm:cxn modelId="{DEE25C0F-609D-41FA-81FA-67CEF7A7EED7}" srcId="{ED2CB7A2-A529-4F91-BD36-6B14F5057762}" destId="{F5A53577-52E5-4685-AA73-CFF55238BB3A}" srcOrd="0" destOrd="0" parTransId="{BE6E6E1B-94A6-4823-828C-14CDCBABDC5C}" sibTransId="{CCC2EC1D-9408-499E-A749-70FE54471C26}"/>
    <dgm:cxn modelId="{EA1F9258-80B5-4638-9185-8C376B8A5A05}" type="presOf" srcId="{B1555558-2ACA-485F-AA85-F200CCB5ADA1}" destId="{CA68EA72-80EA-45DE-8451-E6D0E325900B}" srcOrd="0" destOrd="0" presId="urn:microsoft.com/office/officeart/2005/8/layout/list1"/>
    <dgm:cxn modelId="{39339CCE-60EA-4F63-98B4-213A6722966C}" type="presOf" srcId="{59F32A0C-D66E-4D40-9D99-90BBD226ED7B}" destId="{EC3B22A2-58EE-48FD-BCF1-709407554678}" srcOrd="0" destOrd="0" presId="urn:microsoft.com/office/officeart/2005/8/layout/list1"/>
    <dgm:cxn modelId="{EA1897CF-3B23-4E1D-9613-B02904EB4EE9}" type="presOf" srcId="{9DAAF393-00B2-4232-814A-1147916AA769}" destId="{EDA59863-F7F1-4F32-A725-4EA9787E4BFF}" srcOrd="0" destOrd="0" presId="urn:microsoft.com/office/officeart/2005/8/layout/list1"/>
    <dgm:cxn modelId="{3F338DE1-E241-4BE8-8BB2-756A02ADF3CD}" type="presOf" srcId="{0A2C1F7F-193F-4057-8D57-FDC2A9117112}" destId="{683FF01C-2A8D-4B89-834C-0C63BCB6EC98}" srcOrd="0" destOrd="0" presId="urn:microsoft.com/office/officeart/2005/8/layout/list1"/>
    <dgm:cxn modelId="{8E996D9A-5A81-42F8-81F7-B121C485BA91}" srcId="{F22D0023-7D27-43FB-B3CA-8C7E351ED78A}" destId="{BC2B7DD8-99CD-40D6-BC30-38DDCE1EE536}" srcOrd="0" destOrd="0" parTransId="{8146CC7C-E714-4191-8499-67C8185FC204}" sibTransId="{3C850B2D-17C7-41F9-9CC6-DFAA05E1A105}"/>
    <dgm:cxn modelId="{9C662F22-CB4B-41F9-AC87-6D7F55615D95}" type="presOf" srcId="{BC2B7DD8-99CD-40D6-BC30-38DDCE1EE536}" destId="{9AB0DAB5-26DF-406C-83BB-223C7302EA6B}" srcOrd="0" destOrd="0" presId="urn:microsoft.com/office/officeart/2005/8/layout/list1"/>
    <dgm:cxn modelId="{728BCD13-6221-4132-9E43-DCF4FDA7A4FD}" type="presOf" srcId="{59F32A0C-D66E-4D40-9D99-90BBD226ED7B}" destId="{BEF411E4-F6C0-4740-8E5A-5509F1377410}" srcOrd="1" destOrd="0" presId="urn:microsoft.com/office/officeart/2005/8/layout/list1"/>
    <dgm:cxn modelId="{9A348CDF-97BD-406E-A081-954302553890}" type="presParOf" srcId="{CA68EA72-80EA-45DE-8451-E6D0E325900B}" destId="{3C87622F-57FF-471C-8155-5A96C6F9825F}" srcOrd="0" destOrd="0" presId="urn:microsoft.com/office/officeart/2005/8/layout/list1"/>
    <dgm:cxn modelId="{2199D6F1-AA2F-4854-BEDE-2B0CC419E672}" type="presParOf" srcId="{3C87622F-57FF-471C-8155-5A96C6F9825F}" destId="{83F0F6FF-FEE1-416B-893F-316F5A793B77}" srcOrd="0" destOrd="0" presId="urn:microsoft.com/office/officeart/2005/8/layout/list1"/>
    <dgm:cxn modelId="{326506AD-1778-4F1D-8844-C4FF06B087A2}" type="presParOf" srcId="{3C87622F-57FF-471C-8155-5A96C6F9825F}" destId="{0A176774-D77E-4744-BBD1-DC91CC5C6AC9}" srcOrd="1" destOrd="0" presId="urn:microsoft.com/office/officeart/2005/8/layout/list1"/>
    <dgm:cxn modelId="{20D06D6F-E1BF-43F1-B784-2B83D4ABFD92}" type="presParOf" srcId="{CA68EA72-80EA-45DE-8451-E6D0E325900B}" destId="{AD437591-7526-40CF-84FF-006BAA777774}" srcOrd="1" destOrd="0" presId="urn:microsoft.com/office/officeart/2005/8/layout/list1"/>
    <dgm:cxn modelId="{9C84843A-8916-43EC-8E8D-734DE520FAEA}" type="presParOf" srcId="{CA68EA72-80EA-45DE-8451-E6D0E325900B}" destId="{9AB0DAB5-26DF-406C-83BB-223C7302EA6B}" srcOrd="2" destOrd="0" presId="urn:microsoft.com/office/officeart/2005/8/layout/list1"/>
    <dgm:cxn modelId="{FD359BDB-7F49-4AE8-86E0-A5EDADD4BD4C}" type="presParOf" srcId="{CA68EA72-80EA-45DE-8451-E6D0E325900B}" destId="{9C489679-0E06-4732-AD3B-6D5999F9B73A}" srcOrd="3" destOrd="0" presId="urn:microsoft.com/office/officeart/2005/8/layout/list1"/>
    <dgm:cxn modelId="{C477D192-5184-4CCB-BDD0-0014C588B1AD}" type="presParOf" srcId="{CA68EA72-80EA-45DE-8451-E6D0E325900B}" destId="{2E3BF689-E820-4C17-9854-39ECA7254FF0}" srcOrd="4" destOrd="0" presId="urn:microsoft.com/office/officeart/2005/8/layout/list1"/>
    <dgm:cxn modelId="{13C96B66-6CCB-4071-97A0-70E383F45839}" type="presParOf" srcId="{2E3BF689-E820-4C17-9854-39ECA7254FF0}" destId="{9CD0C425-2A11-42DF-9D2C-BEEE9CAAF014}" srcOrd="0" destOrd="0" presId="urn:microsoft.com/office/officeart/2005/8/layout/list1"/>
    <dgm:cxn modelId="{B2DD8D79-E33E-40C5-AE55-D39BAAB4D124}" type="presParOf" srcId="{2E3BF689-E820-4C17-9854-39ECA7254FF0}" destId="{45B2AD84-8BE9-4297-8E01-F1036C2C4825}" srcOrd="1" destOrd="0" presId="urn:microsoft.com/office/officeart/2005/8/layout/list1"/>
    <dgm:cxn modelId="{466FE0AB-C2EC-4DD7-AE45-932951F9F528}" type="presParOf" srcId="{CA68EA72-80EA-45DE-8451-E6D0E325900B}" destId="{08B335D8-3B9D-4893-AF9D-92BF6E14FD6A}" srcOrd="5" destOrd="0" presId="urn:microsoft.com/office/officeart/2005/8/layout/list1"/>
    <dgm:cxn modelId="{D91E04ED-CF53-45FE-B063-55608A80D384}" type="presParOf" srcId="{CA68EA72-80EA-45DE-8451-E6D0E325900B}" destId="{EE159EB8-CB9C-4DC8-B304-7A79613D6B22}" srcOrd="6" destOrd="0" presId="urn:microsoft.com/office/officeart/2005/8/layout/list1"/>
    <dgm:cxn modelId="{5C6AA3B4-1AAE-48C3-9A15-2A3005578C1E}" type="presParOf" srcId="{CA68EA72-80EA-45DE-8451-E6D0E325900B}" destId="{A50E4E2C-A867-44A6-83DA-07CF319EB1FC}" srcOrd="7" destOrd="0" presId="urn:microsoft.com/office/officeart/2005/8/layout/list1"/>
    <dgm:cxn modelId="{EFC073EB-9A2F-4BBA-98DD-C3EC058673F0}" type="presParOf" srcId="{CA68EA72-80EA-45DE-8451-E6D0E325900B}" destId="{FCE94731-6AD3-471E-AB80-243D5F550CAB}" srcOrd="8" destOrd="0" presId="urn:microsoft.com/office/officeart/2005/8/layout/list1"/>
    <dgm:cxn modelId="{2005A2DC-E073-434E-BBA5-05970F7ED49C}" type="presParOf" srcId="{FCE94731-6AD3-471E-AB80-243D5F550CAB}" destId="{EDA59863-F7F1-4F32-A725-4EA9787E4BFF}" srcOrd="0" destOrd="0" presId="urn:microsoft.com/office/officeart/2005/8/layout/list1"/>
    <dgm:cxn modelId="{CFED839A-1370-46E4-8291-F56337C49ED3}" type="presParOf" srcId="{FCE94731-6AD3-471E-AB80-243D5F550CAB}" destId="{ED5AFDBD-CA13-4D88-A1D5-37146A8946E3}" srcOrd="1" destOrd="0" presId="urn:microsoft.com/office/officeart/2005/8/layout/list1"/>
    <dgm:cxn modelId="{CC979EA1-016F-4FEF-9484-02740C34C20D}" type="presParOf" srcId="{CA68EA72-80EA-45DE-8451-E6D0E325900B}" destId="{B33DE4DB-46C4-4FF7-8AB9-2DBFD2D68963}" srcOrd="9" destOrd="0" presId="urn:microsoft.com/office/officeart/2005/8/layout/list1"/>
    <dgm:cxn modelId="{0086DB16-212E-4574-9952-D95C7A2DB271}" type="presParOf" srcId="{CA68EA72-80EA-45DE-8451-E6D0E325900B}" destId="{B0C3D694-8575-4F0C-8745-34D22BE0BF2E}" srcOrd="10" destOrd="0" presId="urn:microsoft.com/office/officeart/2005/8/layout/list1"/>
    <dgm:cxn modelId="{B745DBFE-0EC1-4D20-8550-531E6D701219}" type="presParOf" srcId="{CA68EA72-80EA-45DE-8451-E6D0E325900B}" destId="{AF93FEAF-6C70-44A4-B9D0-5564783A901C}" srcOrd="11" destOrd="0" presId="urn:microsoft.com/office/officeart/2005/8/layout/list1"/>
    <dgm:cxn modelId="{464D9ABD-B643-4570-B2D0-F04697D9C5ED}" type="presParOf" srcId="{CA68EA72-80EA-45DE-8451-E6D0E325900B}" destId="{343D4566-C6BB-4EE7-8AB0-92A8CBD54E51}" srcOrd="12" destOrd="0" presId="urn:microsoft.com/office/officeart/2005/8/layout/list1"/>
    <dgm:cxn modelId="{9E129651-885F-4A2B-BD97-A68F85E85343}" type="presParOf" srcId="{343D4566-C6BB-4EE7-8AB0-92A8CBD54E51}" destId="{EC3B22A2-58EE-48FD-BCF1-709407554678}" srcOrd="0" destOrd="0" presId="urn:microsoft.com/office/officeart/2005/8/layout/list1"/>
    <dgm:cxn modelId="{EBCC8162-0273-480B-9383-AB1E58B8AE6E}" type="presParOf" srcId="{343D4566-C6BB-4EE7-8AB0-92A8CBD54E51}" destId="{BEF411E4-F6C0-4740-8E5A-5509F1377410}" srcOrd="1" destOrd="0" presId="urn:microsoft.com/office/officeart/2005/8/layout/list1"/>
    <dgm:cxn modelId="{FA74AA5D-6BFE-46EC-BD11-E87942B6328B}" type="presParOf" srcId="{CA68EA72-80EA-45DE-8451-E6D0E325900B}" destId="{8AF6A2D4-18A6-4544-9F55-BD022F1445FE}" srcOrd="13" destOrd="0" presId="urn:microsoft.com/office/officeart/2005/8/layout/list1"/>
    <dgm:cxn modelId="{2487385D-D8D7-4903-BBDF-4A3A0712159E}" type="presParOf" srcId="{CA68EA72-80EA-45DE-8451-E6D0E325900B}" destId="{683FF01C-2A8D-4B89-834C-0C63BCB6EC9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BA40A0-C509-4502-B4C1-C2C1CBA82AE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E81E8B7C-ED7B-4098-8DA6-4DD643119ED2}">
      <dgm:prSet phldrT="[Текст]" custT="1"/>
      <dgm:spPr/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* Контрольные показатели средней заработной платы отдельных категорий работников бюджетной сферы выполнены: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. работники школ – 22332,6 руб.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. работники детских садов – 18282,4 руб.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. работники </a:t>
          </a:r>
          <a:r>
            <a:rPr lang="ru-RU" sz="1200" b="1" dirty="0" err="1" smtClean="0">
              <a:latin typeface="Times New Roman" pitchFamily="18" charset="0"/>
              <a:cs typeface="Times New Roman" pitchFamily="18" charset="0"/>
            </a:rPr>
            <a:t>доп.образования</a:t>
          </a: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–    17330,5 руб.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     работники учреждений культуры – 11635,0 руб.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C6F59C13-DC31-4CE9-9447-BF85B748D1E0}" type="parTrans" cxnId="{690CEE22-B18D-4AEC-AFBA-34B2F9051CC3}">
      <dgm:prSet/>
      <dgm:spPr/>
      <dgm:t>
        <a:bodyPr/>
        <a:lstStyle/>
        <a:p>
          <a:endParaRPr lang="ru-RU"/>
        </a:p>
      </dgm:t>
    </dgm:pt>
    <dgm:pt modelId="{F6FE02EF-F35C-416C-BA1C-79B245830A5B}" type="sibTrans" cxnId="{690CEE22-B18D-4AEC-AFBA-34B2F9051CC3}">
      <dgm:prSet/>
      <dgm:spPr/>
      <dgm:t>
        <a:bodyPr/>
        <a:lstStyle/>
        <a:p>
          <a:endParaRPr lang="ru-RU"/>
        </a:p>
      </dgm:t>
    </dgm:pt>
    <dgm:pt modelId="{B98938E7-A6A2-4772-89C7-C78B138E3157}">
      <dgm:prSet phldrT="[Текст]" custT="1"/>
      <dgm:spPr/>
      <dgm:t>
        <a:bodyPr/>
        <a:lstStyle/>
        <a:p>
          <a:pPr algn="l"/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* Просроченная кредиторская задолженность сокращена на 15 млн. рублей или 32,2 %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290A8635-4DE8-4A21-AAB2-22F85AFD2AF7}" type="parTrans" cxnId="{CAA4FB23-A314-47A3-A62C-760ABBDEE2E3}">
      <dgm:prSet/>
      <dgm:spPr/>
      <dgm:t>
        <a:bodyPr/>
        <a:lstStyle/>
        <a:p>
          <a:endParaRPr lang="ru-RU"/>
        </a:p>
      </dgm:t>
    </dgm:pt>
    <dgm:pt modelId="{49B24A7B-11B6-474D-90F6-1434EFD86402}" type="sibTrans" cxnId="{CAA4FB23-A314-47A3-A62C-760ABBDEE2E3}">
      <dgm:prSet/>
      <dgm:spPr/>
      <dgm:t>
        <a:bodyPr/>
        <a:lstStyle/>
        <a:p>
          <a:endParaRPr lang="ru-RU"/>
        </a:p>
      </dgm:t>
    </dgm:pt>
    <dgm:pt modelId="{BDDE1539-8921-4DD1-83E9-B6C959154A4C}">
      <dgm:prSet phldrT="[Текст]" custT="1"/>
      <dgm:spPr/>
      <dgm:t>
        <a:bodyPr/>
        <a:lstStyle/>
        <a:p>
          <a:pPr algn="l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* 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С  2017 года осуществлен переход на программный бюджет. Объем расходов бюджета в рамках исполнения муниципальных программ составит – 78,8 %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48E64A34-C4A4-4640-8B38-0464B663DE5E}" type="parTrans" cxnId="{1C6C09E0-3555-4135-9464-54B86A7188B7}">
      <dgm:prSet/>
      <dgm:spPr/>
      <dgm:t>
        <a:bodyPr/>
        <a:lstStyle/>
        <a:p>
          <a:endParaRPr lang="ru-RU"/>
        </a:p>
      </dgm:t>
    </dgm:pt>
    <dgm:pt modelId="{DC8215DC-82D2-4AE8-8DAB-3091CCE915E0}" type="sibTrans" cxnId="{1C6C09E0-3555-4135-9464-54B86A7188B7}">
      <dgm:prSet/>
      <dgm:spPr/>
      <dgm:t>
        <a:bodyPr/>
        <a:lstStyle/>
        <a:p>
          <a:endParaRPr lang="ru-RU"/>
        </a:p>
      </dgm:t>
    </dgm:pt>
    <dgm:pt modelId="{347F3B05-9294-4A4B-AC4B-B53908C2E13A}">
      <dgm:prSet custT="1"/>
      <dgm:spPr/>
      <dgm:t>
        <a:bodyPr/>
        <a:lstStyle/>
        <a:p>
          <a:pPr algn="l"/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*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Расходы на содержание ОМСУ запланированы и исполнены в пределах установленного норматива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D1060302-30F8-456F-9180-60011B3248EC}" type="parTrans" cxnId="{E9E83582-A9CE-4B03-AF82-8D9F70C1A14E}">
      <dgm:prSet/>
      <dgm:spPr/>
      <dgm:t>
        <a:bodyPr/>
        <a:lstStyle/>
        <a:p>
          <a:endParaRPr lang="ru-RU"/>
        </a:p>
      </dgm:t>
    </dgm:pt>
    <dgm:pt modelId="{FC64D16A-0E8C-45E4-96CD-60092CA3F44D}" type="sibTrans" cxnId="{E9E83582-A9CE-4B03-AF82-8D9F70C1A14E}">
      <dgm:prSet/>
      <dgm:spPr/>
      <dgm:t>
        <a:bodyPr/>
        <a:lstStyle/>
        <a:p>
          <a:endParaRPr lang="ru-RU"/>
        </a:p>
      </dgm:t>
    </dgm:pt>
    <dgm:pt modelId="{2435C11E-EF29-4C6A-B639-BB748E2D0BFD}" type="pres">
      <dgm:prSet presAssocID="{A6BA40A0-C509-4502-B4C1-C2C1CBA82AE3}" presName="compositeShape" presStyleCnt="0">
        <dgm:presLayoutVars>
          <dgm:dir/>
          <dgm:resizeHandles/>
        </dgm:presLayoutVars>
      </dgm:prSet>
      <dgm:spPr/>
    </dgm:pt>
    <dgm:pt modelId="{2CE475D0-2641-49C5-BE59-FDC0F447B5EE}" type="pres">
      <dgm:prSet presAssocID="{A6BA40A0-C509-4502-B4C1-C2C1CBA82AE3}" presName="pyramid" presStyleLbl="node1" presStyleIdx="0" presStyleCnt="1"/>
      <dgm:spPr/>
    </dgm:pt>
    <dgm:pt modelId="{B786548C-09AD-4FBD-81BF-BCE7E8218545}" type="pres">
      <dgm:prSet presAssocID="{A6BA40A0-C509-4502-B4C1-C2C1CBA82AE3}" presName="theList" presStyleCnt="0"/>
      <dgm:spPr/>
    </dgm:pt>
    <dgm:pt modelId="{4A71458B-0521-446C-9FA3-E369E2C44C31}" type="pres">
      <dgm:prSet presAssocID="{E81E8B7C-ED7B-4098-8DA6-4DD643119ED2}" presName="aNode" presStyleLbl="fgAcc1" presStyleIdx="0" presStyleCnt="4" custScaleX="195372" custScaleY="890347" custLinFactY="-67772" custLinFactNeighborX="4027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F6F9E5-53D7-4107-9FCE-0592A572844F}" type="pres">
      <dgm:prSet presAssocID="{E81E8B7C-ED7B-4098-8DA6-4DD643119ED2}" presName="aSpace" presStyleCnt="0"/>
      <dgm:spPr/>
    </dgm:pt>
    <dgm:pt modelId="{98E8D875-569D-4E57-94F8-6B62AA84AFDD}" type="pres">
      <dgm:prSet presAssocID="{B98938E7-A6A2-4772-89C7-C78B138E3157}" presName="aNode" presStyleLbl="fgAcc1" presStyleIdx="1" presStyleCnt="4" custScaleX="190373" custScaleY="227439" custLinFactNeighborX="38944" custLinFactNeighborY="-71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E12C8E-F028-4918-844C-D5B0BA9FCB9E}" type="pres">
      <dgm:prSet presAssocID="{B98938E7-A6A2-4772-89C7-C78B138E3157}" presName="aSpace" presStyleCnt="0"/>
      <dgm:spPr/>
    </dgm:pt>
    <dgm:pt modelId="{70908841-10AB-444C-BB1A-B3CFDE32CC82}" type="pres">
      <dgm:prSet presAssocID="{BDDE1539-8921-4DD1-83E9-B6C959154A4C}" presName="aNode" presStyleLbl="fgAcc1" presStyleIdx="2" presStyleCnt="4" custScaleX="190318" custScaleY="351346" custLinFactY="340989" custLinFactNeighborX="36813" custLinFactNeighborY="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863E56-EAA7-4037-8463-F7B2E01AC5D5}" type="pres">
      <dgm:prSet presAssocID="{BDDE1539-8921-4DD1-83E9-B6C959154A4C}" presName="aSpace" presStyleCnt="0"/>
      <dgm:spPr/>
    </dgm:pt>
    <dgm:pt modelId="{BE3236C1-78A8-4A8F-9F03-D0A873F5F0C2}" type="pres">
      <dgm:prSet presAssocID="{347F3B05-9294-4A4B-AC4B-B53908C2E13A}" presName="aNode" presStyleLbl="fgAcc1" presStyleIdx="3" presStyleCnt="4" custScaleX="189010" custScaleY="229127" custLinFactY="-273491" custLinFactNeighborX="38262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96BE1-A511-4CD6-8B99-CA1CD715CA97}" type="pres">
      <dgm:prSet presAssocID="{347F3B05-9294-4A4B-AC4B-B53908C2E13A}" presName="aSpace" presStyleCnt="0"/>
      <dgm:spPr/>
    </dgm:pt>
  </dgm:ptLst>
  <dgm:cxnLst>
    <dgm:cxn modelId="{1C6C09E0-3555-4135-9464-54B86A7188B7}" srcId="{A6BA40A0-C509-4502-B4C1-C2C1CBA82AE3}" destId="{BDDE1539-8921-4DD1-83E9-B6C959154A4C}" srcOrd="2" destOrd="0" parTransId="{48E64A34-C4A4-4640-8B38-0464B663DE5E}" sibTransId="{DC8215DC-82D2-4AE8-8DAB-3091CCE915E0}"/>
    <dgm:cxn modelId="{EE2EF2D1-96D1-42AB-A107-CF11CBE03965}" type="presOf" srcId="{A6BA40A0-C509-4502-B4C1-C2C1CBA82AE3}" destId="{2435C11E-EF29-4C6A-B639-BB748E2D0BFD}" srcOrd="0" destOrd="0" presId="urn:microsoft.com/office/officeart/2005/8/layout/pyramid2"/>
    <dgm:cxn modelId="{690CEE22-B18D-4AEC-AFBA-34B2F9051CC3}" srcId="{A6BA40A0-C509-4502-B4C1-C2C1CBA82AE3}" destId="{E81E8B7C-ED7B-4098-8DA6-4DD643119ED2}" srcOrd="0" destOrd="0" parTransId="{C6F59C13-DC31-4CE9-9447-BF85B748D1E0}" sibTransId="{F6FE02EF-F35C-416C-BA1C-79B245830A5B}"/>
    <dgm:cxn modelId="{CAA4FB23-A314-47A3-A62C-760ABBDEE2E3}" srcId="{A6BA40A0-C509-4502-B4C1-C2C1CBA82AE3}" destId="{B98938E7-A6A2-4772-89C7-C78B138E3157}" srcOrd="1" destOrd="0" parTransId="{290A8635-4DE8-4A21-AAB2-22F85AFD2AF7}" sibTransId="{49B24A7B-11B6-474D-90F6-1434EFD86402}"/>
    <dgm:cxn modelId="{328F8B2B-2455-4C39-83F3-7B9A103F6F9B}" type="presOf" srcId="{B98938E7-A6A2-4772-89C7-C78B138E3157}" destId="{98E8D875-569D-4E57-94F8-6B62AA84AFDD}" srcOrd="0" destOrd="0" presId="urn:microsoft.com/office/officeart/2005/8/layout/pyramid2"/>
    <dgm:cxn modelId="{53A23B4A-17C8-475E-8C95-65BF07E07EA9}" type="presOf" srcId="{347F3B05-9294-4A4B-AC4B-B53908C2E13A}" destId="{BE3236C1-78A8-4A8F-9F03-D0A873F5F0C2}" srcOrd="0" destOrd="0" presId="urn:microsoft.com/office/officeart/2005/8/layout/pyramid2"/>
    <dgm:cxn modelId="{E9E83582-A9CE-4B03-AF82-8D9F70C1A14E}" srcId="{A6BA40A0-C509-4502-B4C1-C2C1CBA82AE3}" destId="{347F3B05-9294-4A4B-AC4B-B53908C2E13A}" srcOrd="3" destOrd="0" parTransId="{D1060302-30F8-456F-9180-60011B3248EC}" sibTransId="{FC64D16A-0E8C-45E4-96CD-60092CA3F44D}"/>
    <dgm:cxn modelId="{8DCC32D0-1D9D-442C-9492-F4D8887651ED}" type="presOf" srcId="{BDDE1539-8921-4DD1-83E9-B6C959154A4C}" destId="{70908841-10AB-444C-BB1A-B3CFDE32CC82}" srcOrd="0" destOrd="0" presId="urn:microsoft.com/office/officeart/2005/8/layout/pyramid2"/>
    <dgm:cxn modelId="{73E08D14-9CBF-4AE9-A853-AA019C762367}" type="presOf" srcId="{E81E8B7C-ED7B-4098-8DA6-4DD643119ED2}" destId="{4A71458B-0521-446C-9FA3-E369E2C44C31}" srcOrd="0" destOrd="0" presId="urn:microsoft.com/office/officeart/2005/8/layout/pyramid2"/>
    <dgm:cxn modelId="{3296C2FB-29C3-40B6-8823-F1BF66E48119}" type="presParOf" srcId="{2435C11E-EF29-4C6A-B639-BB748E2D0BFD}" destId="{2CE475D0-2641-49C5-BE59-FDC0F447B5EE}" srcOrd="0" destOrd="0" presId="urn:microsoft.com/office/officeart/2005/8/layout/pyramid2"/>
    <dgm:cxn modelId="{B1962CAB-CFCC-4927-B5DE-4E0073520565}" type="presParOf" srcId="{2435C11E-EF29-4C6A-B639-BB748E2D0BFD}" destId="{B786548C-09AD-4FBD-81BF-BCE7E8218545}" srcOrd="1" destOrd="0" presId="urn:microsoft.com/office/officeart/2005/8/layout/pyramid2"/>
    <dgm:cxn modelId="{1651D12C-6D9F-488D-975A-EE86EEBA5B8F}" type="presParOf" srcId="{B786548C-09AD-4FBD-81BF-BCE7E8218545}" destId="{4A71458B-0521-446C-9FA3-E369E2C44C31}" srcOrd="0" destOrd="0" presId="urn:microsoft.com/office/officeart/2005/8/layout/pyramid2"/>
    <dgm:cxn modelId="{A6137196-3E55-4891-A535-4881B4BED05D}" type="presParOf" srcId="{B786548C-09AD-4FBD-81BF-BCE7E8218545}" destId="{75F6F9E5-53D7-4107-9FCE-0592A572844F}" srcOrd="1" destOrd="0" presId="urn:microsoft.com/office/officeart/2005/8/layout/pyramid2"/>
    <dgm:cxn modelId="{0E2A2026-3BDE-4CB9-895A-C2FBA944EF6B}" type="presParOf" srcId="{B786548C-09AD-4FBD-81BF-BCE7E8218545}" destId="{98E8D875-569D-4E57-94F8-6B62AA84AFDD}" srcOrd="2" destOrd="0" presId="urn:microsoft.com/office/officeart/2005/8/layout/pyramid2"/>
    <dgm:cxn modelId="{CE6CE7C1-06A5-4551-B777-3D934D198C24}" type="presParOf" srcId="{B786548C-09AD-4FBD-81BF-BCE7E8218545}" destId="{29E12C8E-F028-4918-844C-D5B0BA9FCB9E}" srcOrd="3" destOrd="0" presId="urn:microsoft.com/office/officeart/2005/8/layout/pyramid2"/>
    <dgm:cxn modelId="{5CC8E0CE-2B27-46C4-9099-6576DB34C752}" type="presParOf" srcId="{B786548C-09AD-4FBD-81BF-BCE7E8218545}" destId="{70908841-10AB-444C-BB1A-B3CFDE32CC82}" srcOrd="4" destOrd="0" presId="urn:microsoft.com/office/officeart/2005/8/layout/pyramid2"/>
    <dgm:cxn modelId="{3900D5E2-7737-4B25-A00A-FA24443F2435}" type="presParOf" srcId="{B786548C-09AD-4FBD-81BF-BCE7E8218545}" destId="{C1863E56-EAA7-4037-8463-F7B2E01AC5D5}" srcOrd="5" destOrd="0" presId="urn:microsoft.com/office/officeart/2005/8/layout/pyramid2"/>
    <dgm:cxn modelId="{5ACE4FF5-BE53-463A-B98B-78119AD9AA59}" type="presParOf" srcId="{B786548C-09AD-4FBD-81BF-BCE7E8218545}" destId="{BE3236C1-78A8-4A8F-9F03-D0A873F5F0C2}" srcOrd="6" destOrd="0" presId="urn:microsoft.com/office/officeart/2005/8/layout/pyramid2"/>
    <dgm:cxn modelId="{03F02B79-AFFC-42F2-BA4B-277393B7412D}" type="presParOf" srcId="{B786548C-09AD-4FBD-81BF-BCE7E8218545}" destId="{F6596BE1-A511-4CD6-8B99-CA1CD715CA97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13C1B2-A189-40ED-9984-43B5D73AB006}" type="doc">
      <dgm:prSet loTypeId="urn:microsoft.com/office/officeart/2005/8/layout/radial4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750728E-4DB2-4172-99D4-2A78421B3AED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27,7</a:t>
          </a:r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B8CB1335-6043-4932-9232-7BD5EF3828C3}" type="parTrans" cxnId="{031CEAF8-D079-482B-82FA-595C6DA705DC}">
      <dgm:prSet/>
      <dgm:spPr/>
      <dgm:t>
        <a:bodyPr/>
        <a:lstStyle/>
        <a:p>
          <a:endParaRPr lang="ru-RU"/>
        </a:p>
      </dgm:t>
    </dgm:pt>
    <dgm:pt modelId="{C7324346-7A9B-41A1-9DAF-1D1D90233C6A}" type="sibTrans" cxnId="{031CEAF8-D079-482B-82FA-595C6DA705DC}">
      <dgm:prSet/>
      <dgm:spPr/>
      <dgm:t>
        <a:bodyPr/>
        <a:lstStyle/>
        <a:p>
          <a:endParaRPr lang="ru-RU"/>
        </a:p>
      </dgm:t>
    </dgm:pt>
    <dgm:pt modelId="{1E0633B4-7E77-4445-81B6-6291982EC001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Коммерческий кредит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14,1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632F19A8-0029-42FD-91F2-B663D3838BAD}" type="parTrans" cxnId="{C104E47C-B409-4B4C-B36A-83372FB443B7}">
      <dgm:prSet/>
      <dgm:spPr/>
      <dgm:t>
        <a:bodyPr/>
        <a:lstStyle/>
        <a:p>
          <a:endParaRPr lang="ru-RU"/>
        </a:p>
      </dgm:t>
    </dgm:pt>
    <dgm:pt modelId="{E3BB94F5-694B-4C09-9BA1-128D2BCD34D0}" type="sibTrans" cxnId="{C104E47C-B409-4B4C-B36A-83372FB443B7}">
      <dgm:prSet/>
      <dgm:spPr/>
      <dgm:t>
        <a:bodyPr/>
        <a:lstStyle/>
        <a:p>
          <a:endParaRPr lang="ru-RU"/>
        </a:p>
      </dgm:t>
    </dgm:pt>
    <dgm:pt modelId="{E03AA762-1564-42B0-8111-28E3ADF3F674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Бюджетный кредит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11,7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B2DED2F5-28DA-4370-BBD5-BFF56553F571}" type="parTrans" cxnId="{383094BC-55F5-475E-B9ED-70BA68DB5EE8}">
      <dgm:prSet/>
      <dgm:spPr/>
      <dgm:t>
        <a:bodyPr/>
        <a:lstStyle/>
        <a:p>
          <a:endParaRPr lang="ru-RU"/>
        </a:p>
      </dgm:t>
    </dgm:pt>
    <dgm:pt modelId="{6060A53E-6AA4-406D-A876-B7232E69E9B6}" type="sibTrans" cxnId="{383094BC-55F5-475E-B9ED-70BA68DB5EE8}">
      <dgm:prSet/>
      <dgm:spPr/>
      <dgm:t>
        <a:bodyPr/>
        <a:lstStyle/>
        <a:p>
          <a:endParaRPr lang="ru-RU"/>
        </a:p>
      </dgm:t>
    </dgm:pt>
    <dgm:pt modelId="{C061C2D9-4E3F-46AC-9C8B-509DCB357BC7}">
      <dgm:prSet phldrT="[Текст]" custT="1"/>
      <dgm:spPr/>
      <dgm:t>
        <a:bodyPr/>
        <a:lstStyle/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Остатки средств </a:t>
          </a:r>
        </a:p>
        <a:p>
          <a:r>
            <a:rPr lang="ru-RU" sz="14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1,9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dirty="0">
            <a:latin typeface="Times New Roman" pitchFamily="18" charset="0"/>
            <a:cs typeface="Times New Roman" pitchFamily="18" charset="0"/>
          </a:endParaRPr>
        </a:p>
      </dgm:t>
    </dgm:pt>
    <dgm:pt modelId="{9CB474D8-CD99-4FDC-8BC5-02D3489C2D6C}" type="parTrans" cxnId="{C7E76A01-080D-4D0C-9FC1-F11A277A5ED2}">
      <dgm:prSet/>
      <dgm:spPr/>
      <dgm:t>
        <a:bodyPr/>
        <a:lstStyle/>
        <a:p>
          <a:endParaRPr lang="ru-RU"/>
        </a:p>
      </dgm:t>
    </dgm:pt>
    <dgm:pt modelId="{007566AA-9160-426F-A612-5AEF90914C8A}" type="sibTrans" cxnId="{C7E76A01-080D-4D0C-9FC1-F11A277A5ED2}">
      <dgm:prSet/>
      <dgm:spPr/>
      <dgm:t>
        <a:bodyPr/>
        <a:lstStyle/>
        <a:p>
          <a:endParaRPr lang="ru-RU"/>
        </a:p>
      </dgm:t>
    </dgm:pt>
    <dgm:pt modelId="{98F0B6FA-A2F2-4EDB-AD68-D6813B262FCF}" type="pres">
      <dgm:prSet presAssocID="{5D13C1B2-A189-40ED-9984-43B5D73AB006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410485-857F-4F84-9891-AC79FCC0A7BF}" type="pres">
      <dgm:prSet presAssocID="{D750728E-4DB2-4172-99D4-2A78421B3AED}" presName="centerShape" presStyleLbl="node0" presStyleIdx="0" presStyleCnt="1"/>
      <dgm:spPr/>
      <dgm:t>
        <a:bodyPr/>
        <a:lstStyle/>
        <a:p>
          <a:endParaRPr lang="ru-RU"/>
        </a:p>
      </dgm:t>
    </dgm:pt>
    <dgm:pt modelId="{1178CEC7-FCDF-4059-810E-1ACDFDFDC415}" type="pres">
      <dgm:prSet presAssocID="{632F19A8-0029-42FD-91F2-B663D3838BAD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54A22472-DBE0-4214-B2BE-475025B4C9B3}" type="pres">
      <dgm:prSet presAssocID="{1E0633B4-7E77-4445-81B6-6291982EC001}" presName="node" presStyleLbl="node1" presStyleIdx="0" presStyleCnt="3" custScaleX="1104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90595-E1AB-4D4D-938A-101AB05D771C}" type="pres">
      <dgm:prSet presAssocID="{B2DED2F5-28DA-4370-BBD5-BFF56553F571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13F6BD42-24AF-4D8A-80B8-08E37E0DBE5F}" type="pres">
      <dgm:prSet presAssocID="{E03AA762-1564-42B0-8111-28E3ADF3F674}" presName="node" presStyleLbl="node1" presStyleIdx="1" presStyleCnt="3" custScaleX="11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84ABD9-73E7-4FD3-B82C-E8D46CCE797D}" type="pres">
      <dgm:prSet presAssocID="{9CB474D8-CD99-4FDC-8BC5-02D3489C2D6C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22F4D8DB-922F-4427-8089-22D8E6E37866}" type="pres">
      <dgm:prSet presAssocID="{C061C2D9-4E3F-46AC-9C8B-509DCB357BC7}" presName="node" presStyleLbl="node1" presStyleIdx="2" presStyleCnt="3" custScaleX="1064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3094BC-55F5-475E-B9ED-70BA68DB5EE8}" srcId="{D750728E-4DB2-4172-99D4-2A78421B3AED}" destId="{E03AA762-1564-42B0-8111-28E3ADF3F674}" srcOrd="1" destOrd="0" parTransId="{B2DED2F5-28DA-4370-BBD5-BFF56553F571}" sibTransId="{6060A53E-6AA4-406D-A876-B7232E69E9B6}"/>
    <dgm:cxn modelId="{64C04174-BB24-4617-A55C-135CDC2F7BB6}" type="presOf" srcId="{632F19A8-0029-42FD-91F2-B663D3838BAD}" destId="{1178CEC7-FCDF-4059-810E-1ACDFDFDC415}" srcOrd="0" destOrd="0" presId="urn:microsoft.com/office/officeart/2005/8/layout/radial4"/>
    <dgm:cxn modelId="{DF959834-247B-44C6-BA41-CD27A930F2AD}" type="presOf" srcId="{5D13C1B2-A189-40ED-9984-43B5D73AB006}" destId="{98F0B6FA-A2F2-4EDB-AD68-D6813B262FCF}" srcOrd="0" destOrd="0" presId="urn:microsoft.com/office/officeart/2005/8/layout/radial4"/>
    <dgm:cxn modelId="{70F14FD3-EDBD-4441-A5E8-B62F55E06148}" type="presOf" srcId="{9CB474D8-CD99-4FDC-8BC5-02D3489C2D6C}" destId="{2B84ABD9-73E7-4FD3-B82C-E8D46CCE797D}" srcOrd="0" destOrd="0" presId="urn:microsoft.com/office/officeart/2005/8/layout/radial4"/>
    <dgm:cxn modelId="{C104E47C-B409-4B4C-B36A-83372FB443B7}" srcId="{D750728E-4DB2-4172-99D4-2A78421B3AED}" destId="{1E0633B4-7E77-4445-81B6-6291982EC001}" srcOrd="0" destOrd="0" parTransId="{632F19A8-0029-42FD-91F2-B663D3838BAD}" sibTransId="{E3BB94F5-694B-4C09-9BA1-128D2BCD34D0}"/>
    <dgm:cxn modelId="{E1E9DB0B-BCA4-434A-835C-AA7F0EAB5299}" type="presOf" srcId="{1E0633B4-7E77-4445-81B6-6291982EC001}" destId="{54A22472-DBE0-4214-B2BE-475025B4C9B3}" srcOrd="0" destOrd="0" presId="urn:microsoft.com/office/officeart/2005/8/layout/radial4"/>
    <dgm:cxn modelId="{48A96D80-17FE-4A91-8452-CD94FA2E42B9}" type="presOf" srcId="{C061C2D9-4E3F-46AC-9C8B-509DCB357BC7}" destId="{22F4D8DB-922F-4427-8089-22D8E6E37866}" srcOrd="0" destOrd="0" presId="urn:microsoft.com/office/officeart/2005/8/layout/radial4"/>
    <dgm:cxn modelId="{B352101D-D1DC-445A-96B4-BBD0D8B65D3B}" type="presOf" srcId="{B2DED2F5-28DA-4370-BBD5-BFF56553F571}" destId="{81B90595-E1AB-4D4D-938A-101AB05D771C}" srcOrd="0" destOrd="0" presId="urn:microsoft.com/office/officeart/2005/8/layout/radial4"/>
    <dgm:cxn modelId="{E50DCFF7-B86A-4278-98EC-2D21F9AD751E}" type="presOf" srcId="{D750728E-4DB2-4172-99D4-2A78421B3AED}" destId="{51410485-857F-4F84-9891-AC79FCC0A7BF}" srcOrd="0" destOrd="0" presId="urn:microsoft.com/office/officeart/2005/8/layout/radial4"/>
    <dgm:cxn modelId="{15071F4A-63FD-4866-85E3-BE27083FE1FF}" type="presOf" srcId="{E03AA762-1564-42B0-8111-28E3ADF3F674}" destId="{13F6BD42-24AF-4D8A-80B8-08E37E0DBE5F}" srcOrd="0" destOrd="0" presId="urn:microsoft.com/office/officeart/2005/8/layout/radial4"/>
    <dgm:cxn modelId="{031CEAF8-D079-482B-82FA-595C6DA705DC}" srcId="{5D13C1B2-A189-40ED-9984-43B5D73AB006}" destId="{D750728E-4DB2-4172-99D4-2A78421B3AED}" srcOrd="0" destOrd="0" parTransId="{B8CB1335-6043-4932-9232-7BD5EF3828C3}" sibTransId="{C7324346-7A9B-41A1-9DAF-1D1D90233C6A}"/>
    <dgm:cxn modelId="{C7E76A01-080D-4D0C-9FC1-F11A277A5ED2}" srcId="{D750728E-4DB2-4172-99D4-2A78421B3AED}" destId="{C061C2D9-4E3F-46AC-9C8B-509DCB357BC7}" srcOrd="2" destOrd="0" parTransId="{9CB474D8-CD99-4FDC-8BC5-02D3489C2D6C}" sibTransId="{007566AA-9160-426F-A612-5AEF90914C8A}"/>
    <dgm:cxn modelId="{5B92C517-FAE3-41FD-B018-7531F0F4FFFD}" type="presParOf" srcId="{98F0B6FA-A2F2-4EDB-AD68-D6813B262FCF}" destId="{51410485-857F-4F84-9891-AC79FCC0A7BF}" srcOrd="0" destOrd="0" presId="urn:microsoft.com/office/officeart/2005/8/layout/radial4"/>
    <dgm:cxn modelId="{F3016B72-99FD-4851-82EC-A037268D85DA}" type="presParOf" srcId="{98F0B6FA-A2F2-4EDB-AD68-D6813B262FCF}" destId="{1178CEC7-FCDF-4059-810E-1ACDFDFDC415}" srcOrd="1" destOrd="0" presId="urn:microsoft.com/office/officeart/2005/8/layout/radial4"/>
    <dgm:cxn modelId="{77BE5199-2186-4A5C-BCC3-A50DB1423794}" type="presParOf" srcId="{98F0B6FA-A2F2-4EDB-AD68-D6813B262FCF}" destId="{54A22472-DBE0-4214-B2BE-475025B4C9B3}" srcOrd="2" destOrd="0" presId="urn:microsoft.com/office/officeart/2005/8/layout/radial4"/>
    <dgm:cxn modelId="{E4FFA7F1-9E73-486C-BA70-02542564DB9D}" type="presParOf" srcId="{98F0B6FA-A2F2-4EDB-AD68-D6813B262FCF}" destId="{81B90595-E1AB-4D4D-938A-101AB05D771C}" srcOrd="3" destOrd="0" presId="urn:microsoft.com/office/officeart/2005/8/layout/radial4"/>
    <dgm:cxn modelId="{1CCB1B46-E4DD-4FAF-8729-DF7A363B6FAE}" type="presParOf" srcId="{98F0B6FA-A2F2-4EDB-AD68-D6813B262FCF}" destId="{13F6BD42-24AF-4D8A-80B8-08E37E0DBE5F}" srcOrd="4" destOrd="0" presId="urn:microsoft.com/office/officeart/2005/8/layout/radial4"/>
    <dgm:cxn modelId="{6A3A5FC2-93E3-49DF-AC53-330DA486A124}" type="presParOf" srcId="{98F0B6FA-A2F2-4EDB-AD68-D6813B262FCF}" destId="{2B84ABD9-73E7-4FD3-B82C-E8D46CCE797D}" srcOrd="5" destOrd="0" presId="urn:microsoft.com/office/officeart/2005/8/layout/radial4"/>
    <dgm:cxn modelId="{6DD8A088-5AA4-4865-BFBF-F6F1D22F3E71}" type="presParOf" srcId="{98F0B6FA-A2F2-4EDB-AD68-D6813B262FCF}" destId="{22F4D8DB-922F-4427-8089-22D8E6E3786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CAE3AF-EEAA-4585-B46C-3EF8C121BE1A}" type="doc">
      <dgm:prSet loTypeId="urn:microsoft.com/office/officeart/2005/8/layout/arrow2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FE012D-306C-4E28-8397-F56182E9D691}">
      <dgm:prSet phldrT="[Текст]" custT="1"/>
      <dgm:spPr/>
      <dgm:t>
        <a:bodyPr/>
        <a:lstStyle/>
        <a:p>
          <a:endParaRPr lang="ru-RU" sz="1400" b="1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01.01.2015 </a:t>
          </a:r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года 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61,7 млн. рублей</a:t>
          </a:r>
          <a:endParaRPr lang="ru-RU" sz="1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A413945-9225-4470-BA54-596ABF6E20CC}" type="parTrans" cxnId="{FA4D0E2D-6670-48DE-97E8-D52624874472}">
      <dgm:prSet/>
      <dgm:spPr/>
      <dgm:t>
        <a:bodyPr/>
        <a:lstStyle/>
        <a:p>
          <a:endParaRPr lang="ru-RU"/>
        </a:p>
      </dgm:t>
    </dgm:pt>
    <dgm:pt modelId="{F16F6399-8817-4D52-ACA4-E84649164326}" type="sibTrans" cxnId="{FA4D0E2D-6670-48DE-97E8-D52624874472}">
      <dgm:prSet/>
      <dgm:spPr/>
      <dgm:t>
        <a:bodyPr/>
        <a:lstStyle/>
        <a:p>
          <a:endParaRPr lang="ru-RU"/>
        </a:p>
      </dgm:t>
    </dgm:pt>
    <dgm:pt modelId="{DA425825-E936-426C-9D62-E0400A19AAF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01.01.2016 года 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69,2 млн. рублей</a:t>
          </a:r>
          <a:endParaRPr lang="ru-RU" sz="1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031C6C79-975F-492A-8C60-0756F42BF13E}" type="parTrans" cxnId="{932D000F-1330-48D5-8163-630CC12C4A18}">
      <dgm:prSet/>
      <dgm:spPr/>
      <dgm:t>
        <a:bodyPr/>
        <a:lstStyle/>
        <a:p>
          <a:endParaRPr lang="ru-RU"/>
        </a:p>
      </dgm:t>
    </dgm:pt>
    <dgm:pt modelId="{6D8226C9-0DCF-4992-A224-C0ED62B73DDB}" type="sibTrans" cxnId="{932D000F-1330-48D5-8163-630CC12C4A18}">
      <dgm:prSet/>
      <dgm:spPr/>
      <dgm:t>
        <a:bodyPr/>
        <a:lstStyle/>
        <a:p>
          <a:endParaRPr lang="ru-RU"/>
        </a:p>
      </dgm:t>
    </dgm:pt>
    <dgm:pt modelId="{1280AEF0-CCDE-4344-B25B-5A47F574D95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01.01.2017 года 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95,1 млн. рублей</a:t>
          </a:r>
          <a:endParaRPr lang="ru-RU" sz="1400" b="1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2AB797-820A-4BDA-9BEC-1CA14506DB92}" type="parTrans" cxnId="{C390B441-4CA6-484F-A237-070A74A60F25}">
      <dgm:prSet/>
      <dgm:spPr/>
      <dgm:t>
        <a:bodyPr/>
        <a:lstStyle/>
        <a:p>
          <a:endParaRPr lang="ru-RU"/>
        </a:p>
      </dgm:t>
    </dgm:pt>
    <dgm:pt modelId="{4FBB72BA-29C7-49D4-874E-37C3BCCF0C3E}" type="sibTrans" cxnId="{C390B441-4CA6-484F-A237-070A74A60F25}">
      <dgm:prSet/>
      <dgm:spPr/>
      <dgm:t>
        <a:bodyPr/>
        <a:lstStyle/>
        <a:p>
          <a:endParaRPr lang="ru-RU"/>
        </a:p>
      </dgm:t>
    </dgm:pt>
    <dgm:pt modelId="{45E607E7-2272-4272-BB0C-6D9456E7FDB0}" type="pres">
      <dgm:prSet presAssocID="{BCCAE3AF-EEAA-4585-B46C-3EF8C121BE1A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FC6C5F1-3887-4E93-A511-067B88DC818D}" type="pres">
      <dgm:prSet presAssocID="{BCCAE3AF-EEAA-4585-B46C-3EF8C121BE1A}" presName="arrow" presStyleLbl="bgShp" presStyleIdx="0" presStyleCnt="1" custAng="0"/>
      <dgm:spPr/>
    </dgm:pt>
    <dgm:pt modelId="{FD8D02C1-6B66-4352-974D-5427959BB6F6}" type="pres">
      <dgm:prSet presAssocID="{BCCAE3AF-EEAA-4585-B46C-3EF8C121BE1A}" presName="arrowDiagram3" presStyleCnt="0"/>
      <dgm:spPr/>
    </dgm:pt>
    <dgm:pt modelId="{7ACFE564-FFEF-4D1B-ACC3-616913872A1B}" type="pres">
      <dgm:prSet presAssocID="{10FE012D-306C-4E28-8397-F56182E9D691}" presName="bullet3a" presStyleLbl="node1" presStyleIdx="0" presStyleCnt="3"/>
      <dgm:spPr/>
    </dgm:pt>
    <dgm:pt modelId="{1CC641AE-BABA-4051-9B29-745551D19589}" type="pres">
      <dgm:prSet presAssocID="{10FE012D-306C-4E28-8397-F56182E9D691}" presName="textBox3a" presStyleLbl="revTx" presStyleIdx="0" presStyleCnt="3" custScaleX="192164" custScaleY="56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BBF01-2B41-4787-B5C0-BF87B9C215B0}" type="pres">
      <dgm:prSet presAssocID="{DA425825-E936-426C-9D62-E0400A19AAF7}" presName="bullet3b" presStyleLbl="node1" presStyleIdx="1" presStyleCnt="3"/>
      <dgm:spPr/>
    </dgm:pt>
    <dgm:pt modelId="{A96C70FB-0321-46E4-B681-8C2A56572293}" type="pres">
      <dgm:prSet presAssocID="{DA425825-E936-426C-9D62-E0400A19AAF7}" presName="textBox3b" presStyleLbl="revTx" presStyleIdx="1" presStyleCnt="3" custScaleX="191658" custScaleY="66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B40D5E-0856-4C48-887E-3DD37F57D1FD}" type="pres">
      <dgm:prSet presAssocID="{1280AEF0-CCDE-4344-B25B-5A47F574D95B}" presName="bullet3c" presStyleLbl="node1" presStyleIdx="2" presStyleCnt="3"/>
      <dgm:spPr/>
    </dgm:pt>
    <dgm:pt modelId="{C1146B01-01F2-4DF3-B2A8-A1057FE20ACD}" type="pres">
      <dgm:prSet presAssocID="{1280AEF0-CCDE-4344-B25B-5A47F574D95B}" presName="textBox3c" presStyleLbl="revTx" presStyleIdx="2" presStyleCnt="3" custScaleX="165775" custScaleY="713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9BFC0D-8F43-46D3-8BB6-985B005E57AF}" type="presOf" srcId="{DA425825-E936-426C-9D62-E0400A19AAF7}" destId="{A96C70FB-0321-46E4-B681-8C2A56572293}" srcOrd="0" destOrd="0" presId="urn:microsoft.com/office/officeart/2005/8/layout/arrow2"/>
    <dgm:cxn modelId="{B9DA801A-F214-4410-A2D7-09C407A3F81E}" type="presOf" srcId="{1280AEF0-CCDE-4344-B25B-5A47F574D95B}" destId="{C1146B01-01F2-4DF3-B2A8-A1057FE20ACD}" srcOrd="0" destOrd="0" presId="urn:microsoft.com/office/officeart/2005/8/layout/arrow2"/>
    <dgm:cxn modelId="{FA4D0E2D-6670-48DE-97E8-D52624874472}" srcId="{BCCAE3AF-EEAA-4585-B46C-3EF8C121BE1A}" destId="{10FE012D-306C-4E28-8397-F56182E9D691}" srcOrd="0" destOrd="0" parTransId="{5A413945-9225-4470-BA54-596ABF6E20CC}" sibTransId="{F16F6399-8817-4D52-ACA4-E84649164326}"/>
    <dgm:cxn modelId="{06DE6D4B-385E-439D-AE33-8B2EF64BB378}" type="presOf" srcId="{BCCAE3AF-EEAA-4585-B46C-3EF8C121BE1A}" destId="{45E607E7-2272-4272-BB0C-6D9456E7FDB0}" srcOrd="0" destOrd="0" presId="urn:microsoft.com/office/officeart/2005/8/layout/arrow2"/>
    <dgm:cxn modelId="{C390B441-4CA6-484F-A237-070A74A60F25}" srcId="{BCCAE3AF-EEAA-4585-B46C-3EF8C121BE1A}" destId="{1280AEF0-CCDE-4344-B25B-5A47F574D95B}" srcOrd="2" destOrd="0" parTransId="{642AB797-820A-4BDA-9BEC-1CA14506DB92}" sibTransId="{4FBB72BA-29C7-49D4-874E-37C3BCCF0C3E}"/>
    <dgm:cxn modelId="{A9FA9474-7918-48A5-9DF9-3EE6E07E1722}" type="presOf" srcId="{10FE012D-306C-4E28-8397-F56182E9D691}" destId="{1CC641AE-BABA-4051-9B29-745551D19589}" srcOrd="0" destOrd="0" presId="urn:microsoft.com/office/officeart/2005/8/layout/arrow2"/>
    <dgm:cxn modelId="{932D000F-1330-48D5-8163-630CC12C4A18}" srcId="{BCCAE3AF-EEAA-4585-B46C-3EF8C121BE1A}" destId="{DA425825-E936-426C-9D62-E0400A19AAF7}" srcOrd="1" destOrd="0" parTransId="{031C6C79-975F-492A-8C60-0756F42BF13E}" sibTransId="{6D8226C9-0DCF-4992-A224-C0ED62B73DDB}"/>
    <dgm:cxn modelId="{B05D6197-9376-44C6-A420-81FB7E9A27B9}" type="presParOf" srcId="{45E607E7-2272-4272-BB0C-6D9456E7FDB0}" destId="{9FC6C5F1-3887-4E93-A511-067B88DC818D}" srcOrd="0" destOrd="0" presId="urn:microsoft.com/office/officeart/2005/8/layout/arrow2"/>
    <dgm:cxn modelId="{95F2A4EB-B52D-4C34-A00D-E31FE26FF48B}" type="presParOf" srcId="{45E607E7-2272-4272-BB0C-6D9456E7FDB0}" destId="{FD8D02C1-6B66-4352-974D-5427959BB6F6}" srcOrd="1" destOrd="0" presId="urn:microsoft.com/office/officeart/2005/8/layout/arrow2"/>
    <dgm:cxn modelId="{3F33F1CB-8238-4921-B672-7514D3413BC4}" type="presParOf" srcId="{FD8D02C1-6B66-4352-974D-5427959BB6F6}" destId="{7ACFE564-FFEF-4D1B-ACC3-616913872A1B}" srcOrd="0" destOrd="0" presId="urn:microsoft.com/office/officeart/2005/8/layout/arrow2"/>
    <dgm:cxn modelId="{F33D674F-3D58-49D7-AC2C-61DFD16B129A}" type="presParOf" srcId="{FD8D02C1-6B66-4352-974D-5427959BB6F6}" destId="{1CC641AE-BABA-4051-9B29-745551D19589}" srcOrd="1" destOrd="0" presId="urn:microsoft.com/office/officeart/2005/8/layout/arrow2"/>
    <dgm:cxn modelId="{D7961CEE-A59E-4CDE-820F-837846B26913}" type="presParOf" srcId="{FD8D02C1-6B66-4352-974D-5427959BB6F6}" destId="{7AFBBF01-2B41-4787-B5C0-BF87B9C215B0}" srcOrd="2" destOrd="0" presId="urn:microsoft.com/office/officeart/2005/8/layout/arrow2"/>
    <dgm:cxn modelId="{E18B1437-4859-47EB-80E0-9B1A5A69070C}" type="presParOf" srcId="{FD8D02C1-6B66-4352-974D-5427959BB6F6}" destId="{A96C70FB-0321-46E4-B681-8C2A56572293}" srcOrd="3" destOrd="0" presId="urn:microsoft.com/office/officeart/2005/8/layout/arrow2"/>
    <dgm:cxn modelId="{D534EF74-4557-4113-89D1-0AC483B6444D}" type="presParOf" srcId="{FD8D02C1-6B66-4352-974D-5427959BB6F6}" destId="{1EB40D5E-0856-4C48-887E-3DD37F57D1FD}" srcOrd="4" destOrd="0" presId="urn:microsoft.com/office/officeart/2005/8/layout/arrow2"/>
    <dgm:cxn modelId="{FA62F5C5-0E89-44C2-8148-1938CF36E4D9}" type="presParOf" srcId="{FD8D02C1-6B66-4352-974D-5427959BB6F6}" destId="{C1146B01-01F2-4DF3-B2A8-A1057FE20AC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B0DAB5-26DF-406C-83BB-223C7302EA6B}">
      <dsp:nvSpPr>
        <dsp:cNvPr id="0" name=""/>
        <dsp:cNvSpPr/>
      </dsp:nvSpPr>
      <dsp:spPr>
        <a:xfrm>
          <a:off x="0" y="989587"/>
          <a:ext cx="3025868" cy="590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63" tIns="312420" rIns="3129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4045,3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989587"/>
        <a:ext cx="3025868" cy="590625"/>
      </dsp:txXfrm>
    </dsp:sp>
    <dsp:sp modelId="{0A176774-D77E-4744-BBD1-DC91CC5C6AC9}">
      <dsp:nvSpPr>
        <dsp:cNvPr id="0" name=""/>
        <dsp:cNvSpPr/>
      </dsp:nvSpPr>
      <dsp:spPr>
        <a:xfrm>
          <a:off x="10329" y="60216"/>
          <a:ext cx="2773908" cy="11498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Проведение мероприятий по оптимизации и повышению эффективности бюджетных расходов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29" y="60216"/>
        <a:ext cx="2773908" cy="1149814"/>
      </dsp:txXfrm>
    </dsp:sp>
    <dsp:sp modelId="{EE159EB8-CB9C-4DC8-B304-7A79613D6B22}">
      <dsp:nvSpPr>
        <dsp:cNvPr id="0" name=""/>
        <dsp:cNvSpPr/>
      </dsp:nvSpPr>
      <dsp:spPr>
        <a:xfrm>
          <a:off x="0" y="2223210"/>
          <a:ext cx="3014456" cy="590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63" tIns="312420" rIns="3129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1461,3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223210"/>
        <a:ext cx="3014456" cy="590625"/>
      </dsp:txXfrm>
    </dsp:sp>
    <dsp:sp modelId="{45B2AD84-8BE9-4297-8E01-F1036C2C4825}">
      <dsp:nvSpPr>
        <dsp:cNvPr id="0" name=""/>
        <dsp:cNvSpPr/>
      </dsp:nvSpPr>
      <dsp:spPr>
        <a:xfrm>
          <a:off x="10329" y="1667748"/>
          <a:ext cx="2736790" cy="783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Проведение конкурсных процедур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29" y="1667748"/>
        <a:ext cx="2736790" cy="783397"/>
      </dsp:txXfrm>
    </dsp:sp>
    <dsp:sp modelId="{B0C3D694-8575-4F0C-8745-34D22BE0BF2E}">
      <dsp:nvSpPr>
        <dsp:cNvPr id="0" name=""/>
        <dsp:cNvSpPr/>
      </dsp:nvSpPr>
      <dsp:spPr>
        <a:xfrm>
          <a:off x="0" y="3238655"/>
          <a:ext cx="3014900" cy="68494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63" tIns="312420" rIns="312963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экономия - </a:t>
          </a:r>
          <a:r>
            <a:rPr lang="ru-RU" sz="1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1217,4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38655"/>
        <a:ext cx="3014900" cy="684941"/>
      </dsp:txXfrm>
    </dsp:sp>
    <dsp:sp modelId="{ED5AFDBD-CA13-4D88-A1D5-37146A8946E3}">
      <dsp:nvSpPr>
        <dsp:cNvPr id="0" name=""/>
        <dsp:cNvSpPr/>
      </dsp:nvSpPr>
      <dsp:spPr>
        <a:xfrm>
          <a:off x="0" y="2843474"/>
          <a:ext cx="2785397" cy="6462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Проведение энергосберегающих мероприятий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2843474"/>
        <a:ext cx="2785397" cy="646213"/>
      </dsp:txXfrm>
    </dsp:sp>
    <dsp:sp modelId="{683FF01C-2A8D-4B89-834C-0C63BCB6EC98}">
      <dsp:nvSpPr>
        <dsp:cNvPr id="0" name=""/>
        <dsp:cNvSpPr/>
      </dsp:nvSpPr>
      <dsp:spPr>
        <a:xfrm>
          <a:off x="0" y="4736989"/>
          <a:ext cx="3055547" cy="6024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63" tIns="312420" rIns="312963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5384,4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4736989"/>
        <a:ext cx="3055547" cy="602437"/>
      </dsp:txXfrm>
    </dsp:sp>
    <dsp:sp modelId="{BEF411E4-F6C0-4740-8E5A-5509F1377410}">
      <dsp:nvSpPr>
        <dsp:cNvPr id="0" name=""/>
        <dsp:cNvSpPr/>
      </dsp:nvSpPr>
      <dsp:spPr>
        <a:xfrm>
          <a:off x="10329" y="4088809"/>
          <a:ext cx="2785340" cy="8727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92" tIns="0" rIns="10669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Дополнительно привлечено доходов на решение вопросов местного значения  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329" y="4088809"/>
        <a:ext cx="2785340" cy="87279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CE475D0-2641-49C5-BE59-FDC0F447B5EE}">
      <dsp:nvSpPr>
        <dsp:cNvPr id="0" name=""/>
        <dsp:cNvSpPr/>
      </dsp:nvSpPr>
      <dsp:spPr>
        <a:xfrm>
          <a:off x="754101" y="0"/>
          <a:ext cx="3060674" cy="3060674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71458B-0521-446C-9FA3-E369E2C44C31}">
      <dsp:nvSpPr>
        <dsp:cNvPr id="0" name=""/>
        <dsp:cNvSpPr/>
      </dsp:nvSpPr>
      <dsp:spPr>
        <a:xfrm>
          <a:off x="2089857" y="193871"/>
          <a:ext cx="3886806" cy="124676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* Контрольные показатели средней заработной платы отдельных категорий работников бюджетной сферы выполнены: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. работники школ – 22332,6 руб.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. работники детских садов – 18282,4 руб.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   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пед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. работники </a:t>
          </a:r>
          <a:r>
            <a:rPr lang="ru-RU" sz="1200" b="1" kern="1200" dirty="0" err="1" smtClean="0">
              <a:latin typeface="Times New Roman" pitchFamily="18" charset="0"/>
              <a:cs typeface="Times New Roman" pitchFamily="18" charset="0"/>
            </a:rPr>
            <a:t>доп.образования</a:t>
          </a: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–    17330,5 руб.</a:t>
          </a:r>
        </a:p>
        <a:p>
          <a:pPr lvl="0" algn="l" defTabSz="533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     работники учреждений культуры – 11635,0 руб.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9857" y="193871"/>
        <a:ext cx="3886806" cy="1246769"/>
      </dsp:txXfrm>
    </dsp:sp>
    <dsp:sp modelId="{98E8D875-569D-4E57-94F8-6B62AA84AFDD}">
      <dsp:nvSpPr>
        <dsp:cNvPr id="0" name=""/>
        <dsp:cNvSpPr/>
      </dsp:nvSpPr>
      <dsp:spPr>
        <a:xfrm>
          <a:off x="2160248" y="1558086"/>
          <a:ext cx="3787354" cy="31848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* Просроченная кредиторская задолженность сокращена на 15 млн. рублей или 32,2 %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0248" y="1558086"/>
        <a:ext cx="3787354" cy="318487"/>
      </dsp:txXfrm>
    </dsp:sp>
    <dsp:sp modelId="{70908841-10AB-444C-BB1A-B3CFDE32CC82}">
      <dsp:nvSpPr>
        <dsp:cNvPr id="0" name=""/>
        <dsp:cNvSpPr/>
      </dsp:nvSpPr>
      <dsp:spPr>
        <a:xfrm>
          <a:off x="2118400" y="2454051"/>
          <a:ext cx="3786260" cy="49199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* 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С  2017 года осуществлен переход на программный бюджет. Объем расходов бюджета в рамках исполнения муниципальных программ составит – 78,8 %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18400" y="2454051"/>
        <a:ext cx="3786260" cy="491996"/>
      </dsp:txXfrm>
    </dsp:sp>
    <dsp:sp modelId="{BE3236C1-78A8-4A8F-9F03-D0A873F5F0C2}">
      <dsp:nvSpPr>
        <dsp:cNvPr id="0" name=""/>
        <dsp:cNvSpPr/>
      </dsp:nvSpPr>
      <dsp:spPr>
        <a:xfrm>
          <a:off x="2160238" y="1980556"/>
          <a:ext cx="3760238" cy="3208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*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Расходы на содержание ОМСУ запланированы и исполнены в пределах установленного норматива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60238" y="1980556"/>
        <a:ext cx="3760238" cy="32085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410485-857F-4F84-9891-AC79FCC0A7BF}">
      <dsp:nvSpPr>
        <dsp:cNvPr id="0" name=""/>
        <dsp:cNvSpPr/>
      </dsp:nvSpPr>
      <dsp:spPr>
        <a:xfrm>
          <a:off x="1439086" y="1481597"/>
          <a:ext cx="1182552" cy="11825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27,7</a:t>
          </a: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439086" y="1481597"/>
        <a:ext cx="1182552" cy="1182552"/>
      </dsp:txXfrm>
    </dsp:sp>
    <dsp:sp modelId="{1178CEC7-FCDF-4059-810E-1ACDFDFDC415}">
      <dsp:nvSpPr>
        <dsp:cNvPr id="0" name=""/>
        <dsp:cNvSpPr/>
      </dsp:nvSpPr>
      <dsp:spPr>
        <a:xfrm rot="12900000">
          <a:off x="612394" y="1252949"/>
          <a:ext cx="975316" cy="3370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4A22472-DBE0-4214-B2BE-475025B4C9B3}">
      <dsp:nvSpPr>
        <dsp:cNvPr id="0" name=""/>
        <dsp:cNvSpPr/>
      </dsp:nvSpPr>
      <dsp:spPr>
        <a:xfrm>
          <a:off x="80421" y="692384"/>
          <a:ext cx="1240328" cy="898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Коммерческий кредит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14,1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80421" y="692384"/>
        <a:ext cx="1240328" cy="898739"/>
      </dsp:txXfrm>
    </dsp:sp>
    <dsp:sp modelId="{81B90595-E1AB-4D4D-938A-101AB05D771C}">
      <dsp:nvSpPr>
        <dsp:cNvPr id="0" name=""/>
        <dsp:cNvSpPr/>
      </dsp:nvSpPr>
      <dsp:spPr>
        <a:xfrm rot="16200000">
          <a:off x="1542704" y="768660"/>
          <a:ext cx="975316" cy="3370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F6BD42-24AF-4D8A-80B8-08E37E0DBE5F}">
      <dsp:nvSpPr>
        <dsp:cNvPr id="0" name=""/>
        <dsp:cNvSpPr/>
      </dsp:nvSpPr>
      <dsp:spPr>
        <a:xfrm>
          <a:off x="1384809" y="146"/>
          <a:ext cx="1291107" cy="898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Бюджетный кредит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11,7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84809" y="146"/>
        <a:ext cx="1291107" cy="898739"/>
      </dsp:txXfrm>
    </dsp:sp>
    <dsp:sp modelId="{2B84ABD9-73E7-4FD3-B82C-E8D46CCE797D}">
      <dsp:nvSpPr>
        <dsp:cNvPr id="0" name=""/>
        <dsp:cNvSpPr/>
      </dsp:nvSpPr>
      <dsp:spPr>
        <a:xfrm rot="19500000">
          <a:off x="2473014" y="1252949"/>
          <a:ext cx="975316" cy="33702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6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2F4D8DB-922F-4427-8089-22D8E6E37866}">
      <dsp:nvSpPr>
        <dsp:cNvPr id="0" name=""/>
        <dsp:cNvSpPr/>
      </dsp:nvSpPr>
      <dsp:spPr>
        <a:xfrm>
          <a:off x="2762101" y="692384"/>
          <a:ext cx="1196076" cy="89873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Остатки средств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8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1,9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400" b="0" kern="1200" dirty="0" smtClean="0">
              <a:latin typeface="Times New Roman" pitchFamily="18" charset="0"/>
              <a:cs typeface="Times New Roman" pitchFamily="18" charset="0"/>
            </a:rPr>
            <a:t>млн. руб.</a:t>
          </a:r>
          <a:endParaRPr lang="ru-RU" sz="1400" b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62101" y="692384"/>
        <a:ext cx="1196076" cy="89873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C6C5F1-3887-4E93-A511-067B88DC818D}">
      <dsp:nvSpPr>
        <dsp:cNvPr id="0" name=""/>
        <dsp:cNvSpPr/>
      </dsp:nvSpPr>
      <dsp:spPr>
        <a:xfrm>
          <a:off x="0" y="1427385"/>
          <a:ext cx="4038600" cy="2524124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tint val="40000"/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7ACFE564-FFEF-4D1B-ACC3-616913872A1B}">
      <dsp:nvSpPr>
        <dsp:cNvPr id="0" name=""/>
        <dsp:cNvSpPr/>
      </dsp:nvSpPr>
      <dsp:spPr>
        <a:xfrm>
          <a:off x="512902" y="3169536"/>
          <a:ext cx="105003" cy="10500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CC641AE-BABA-4051-9B29-745551D19589}">
      <dsp:nvSpPr>
        <dsp:cNvPr id="0" name=""/>
        <dsp:cNvSpPr/>
      </dsp:nvSpPr>
      <dsp:spPr>
        <a:xfrm>
          <a:off x="131775" y="3380618"/>
          <a:ext cx="1808251" cy="412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63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smtClean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01.01.2015 </a:t>
          </a: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года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61,7 млн. рублей</a:t>
          </a:r>
          <a:endParaRPr lang="ru-RU" sz="1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1775" y="3380618"/>
        <a:ext cx="1808251" cy="412312"/>
      </dsp:txXfrm>
    </dsp:sp>
    <dsp:sp modelId="{7AFBBF01-2B41-4787-B5C0-BF87B9C215B0}">
      <dsp:nvSpPr>
        <dsp:cNvPr id="0" name=""/>
        <dsp:cNvSpPr/>
      </dsp:nvSpPr>
      <dsp:spPr>
        <a:xfrm>
          <a:off x="1439760" y="2483479"/>
          <a:ext cx="189814" cy="18981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96C70FB-0321-46E4-B681-8C2A56572293}">
      <dsp:nvSpPr>
        <dsp:cNvPr id="0" name=""/>
        <dsp:cNvSpPr/>
      </dsp:nvSpPr>
      <dsp:spPr>
        <a:xfrm>
          <a:off x="1090464" y="2808316"/>
          <a:ext cx="1857671" cy="9132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579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01.01.2016 года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69,2 млн. рублей</a:t>
          </a:r>
          <a:endParaRPr lang="ru-RU" sz="1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90464" y="2808316"/>
        <a:ext cx="1857671" cy="913264"/>
      </dsp:txXfrm>
    </dsp:sp>
    <dsp:sp modelId="{1EB40D5E-0856-4C48-887E-3DD37F57D1FD}">
      <dsp:nvSpPr>
        <dsp:cNvPr id="0" name=""/>
        <dsp:cNvSpPr/>
      </dsp:nvSpPr>
      <dsp:spPr>
        <a:xfrm>
          <a:off x="2554414" y="2065989"/>
          <a:ext cx="262509" cy="2625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1146B01-01F2-4DF3-B2A8-A1057FE20ACD}">
      <dsp:nvSpPr>
        <dsp:cNvPr id="0" name=""/>
        <dsp:cNvSpPr/>
      </dsp:nvSpPr>
      <dsp:spPr>
        <a:xfrm>
          <a:off x="2366902" y="2448270"/>
          <a:ext cx="1606797" cy="12522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098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01.01.2017 года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95,1 млн. рублей</a:t>
          </a:r>
          <a:endParaRPr lang="ru-RU" sz="1400" b="1" kern="1200" dirty="0">
            <a:solidFill>
              <a:srgbClr val="FF000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66902" y="2448270"/>
        <a:ext cx="1606797" cy="12522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image" Target="../media/image10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0.81944</cdr:x>
      <cdr:y>0.36585</cdr:y>
    </cdr:from>
    <cdr:to>
      <cdr:x>0.99581</cdr:x>
      <cdr:y>0.79753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248471" y="1080120"/>
          <a:ext cx="914400" cy="12744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0.77778</cdr:x>
      <cdr:y>0.43902</cdr:y>
    </cdr:from>
    <cdr:to>
      <cdr:x>0.95415</cdr:x>
      <cdr:y>0.69997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032447" y="1296144"/>
          <a:ext cx="914400" cy="7703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89,3 %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0.45833</cdr:x>
      <cdr:y>0.39024</cdr:y>
    </cdr:from>
    <cdr:to>
      <cdr:x>0.56944</cdr:x>
      <cdr:y>0.69997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376263" y="1152128"/>
          <a:ext cx="576064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200" dirty="0" smtClean="0">
              <a:latin typeface="Times New Roman" pitchFamily="18" charset="0"/>
              <a:cs typeface="Times New Roman" pitchFamily="18" charset="0"/>
            </a:rPr>
            <a:t>77,0 %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0.31081</cdr:x>
      <cdr:y>0.625</cdr:y>
    </cdr:from>
    <cdr:to>
      <cdr:x>0.45946</cdr:x>
      <cdr:y>0.78195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656184" y="2880320"/>
          <a:ext cx="792088" cy="72330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42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,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 км.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0.59375</cdr:y>
    </cdr:from>
    <cdr:to>
      <cdr:x>0.69299</cdr:x>
      <cdr:y>0.87476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64296" y="2736304"/>
          <a:ext cx="1028365" cy="12950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36</a:t>
          </a:r>
          <a:r>
            <a:rPr lang="en-US" sz="1400" b="1" dirty="0" smtClean="0">
              <a:latin typeface="Times New Roman" pitchFamily="18" charset="0"/>
              <a:cs typeface="Times New Roman" pitchFamily="18" charset="0"/>
            </a:rPr>
            <a:t>,3 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км.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CD4ED53B-C005-4E5C-AB02-1C9373345918}" type="datetimeFigureOut">
              <a:rPr lang="ru-RU"/>
              <a:pPr>
                <a:defRPr/>
              </a:pPr>
              <a:t>06.04.2017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1EC9460-CBCD-4901-97B2-3C6571EA22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86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2713F6A-DC2A-4B2D-992A-6693C6A4C7A6}" type="slidenum">
              <a:rPr lang="ru-RU" smtClean="0">
                <a:latin typeface="Arial" pitchFamily="34" charset="0"/>
              </a:rPr>
              <a:pPr/>
              <a:t>13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2B1C2B-1521-459D-AD46-97D05C67222A}" type="slidenum">
              <a:rPr lang="ru-RU" smtClean="0">
                <a:latin typeface="Arial" pitchFamily="34" charset="0"/>
              </a:rPr>
              <a:pPr/>
              <a:t>21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8FEA70C-4D28-4396-BED4-DAC60C350B0A}" type="slidenum">
              <a:rPr lang="ru-RU" smtClean="0">
                <a:latin typeface="Arial" pitchFamily="34" charset="0"/>
              </a:rPr>
              <a:pPr/>
              <a:t>38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E651E7-E84F-476B-9578-9E9BE5CA48A2}" type="slidenum">
              <a:rPr lang="ru-RU" smtClean="0">
                <a:latin typeface="Arial" pitchFamily="34" charset="0"/>
              </a:rPr>
              <a:pPr/>
              <a:t>59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grpSp>
        <p:nvGrpSpPr>
          <p:cNvPr id="5" name="Группа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Полилиния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1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F91DEB47-8C65-4F21-BCD3-0C4360B377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68BD6B-10B2-42B3-B0A9-B0D54A15CF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EE296-614C-4D9C-AC30-22ABD552E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91307-7928-46CB-9724-0E1DA5FD3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Нашивка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7279957-3B7E-40AD-8B85-13A7B3F600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3BD7-718E-4653-B219-D22167127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BF7A514-F875-4B29-83E4-E148809928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82253-82F5-4DD8-B957-B51650B57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C091-B013-4555-B050-1741AC0C88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CD1B3EE-37CC-465A-85D6-63E2BE36E1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лилиния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" name="Полилиния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7" name="Прямоугольный треугольник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Нашивка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Нашивка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FB5A7C2-705B-4798-8B6F-1CD80B690B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6153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28404A77-59B1-4DCE-88FF-E62F256E4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1" r:id="rId2"/>
    <p:sldLayoutId id="2147484748" r:id="rId3"/>
    <p:sldLayoutId id="2147484742" r:id="rId4"/>
    <p:sldLayoutId id="2147484749" r:id="rId5"/>
    <p:sldLayoutId id="2147484743" r:id="rId6"/>
    <p:sldLayoutId id="2147484744" r:id="rId7"/>
    <p:sldLayoutId id="2147484750" r:id="rId8"/>
    <p:sldLayoutId id="2147484751" r:id="rId9"/>
    <p:sldLayoutId id="2147484745" r:id="rId10"/>
    <p:sldLayoutId id="214748474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3.xls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__________Microsoft_Office_Excel4.xls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_____Microsoft_Office_Excel5.xls"/><Relationship Id="rId13" Type="http://schemas.microsoft.com/office/2007/relationships/diagramDrawing" Target="../diagrams/drawing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diagramColors" Target="../diagrams/colors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diagramColors" Target="../diagrams/colors1.xml"/><Relationship Id="rId11" Type="http://schemas.openxmlformats.org/officeDocument/2006/relationships/diagramQuickStyle" Target="../diagrams/quickStyle2.xml"/><Relationship Id="rId5" Type="http://schemas.openxmlformats.org/officeDocument/2006/relationships/diagramQuickStyle" Target="../diagrams/quickStyle1.xml"/><Relationship Id="rId10" Type="http://schemas.openxmlformats.org/officeDocument/2006/relationships/diagramLayout" Target="../diagrams/layout2.xml"/><Relationship Id="rId4" Type="http://schemas.openxmlformats.org/officeDocument/2006/relationships/diagramLayout" Target="../diagrams/layout1.xml"/><Relationship Id="rId9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alich.smi44.ru/upload/iblock/d86/shag_v_professiyu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6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galich.smi44.ru/upload/iblock/863/derevya_vyrubayut_znachit_nam_eto_nuzhno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galich.smi44.ru/upload/iblock/4aa/vnesi_svoy_vklad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hyperlink" Target="http://galich.smi44.ru/upload/iblock/c3c/prinimay_podarki_gorod.jpg" TargetMode="Externa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hyperlink" Target="http://galich.smi44.ru/upload/iblock/0cc/v_galiche_sozdan_otryad_aleksandr_nevskiy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galich.smi44.ru/upload/iblock/4bd/img_488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8.xml"/><Relationship Id="rId4" Type="http://schemas.openxmlformats.org/officeDocument/2006/relationships/image" Target="../media/image9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hyperlink" Target="http://galich.smi44.ru/upload/iblock/e81/pod_krylom_galichskoy_chayki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______Microsoft_Office_PowerPoint2.sldx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_Microsoft_Office_Excel1.xls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__________Microsoft_Office_Excel2.xls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291" name="Rectangle 5"/>
          <p:cNvSpPr>
            <a:spLocks noChangeArrowheads="1"/>
          </p:cNvSpPr>
          <p:nvPr/>
        </p:nvSpPr>
        <p:spPr bwMode="auto">
          <a:xfrm>
            <a:off x="0" y="0"/>
            <a:ext cx="1042988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692697"/>
            <a:ext cx="7486600" cy="3672408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главы городского округа город Галич по итогам работы 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2016 год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5013325"/>
            <a:ext cx="7558087" cy="1368425"/>
          </a:xfrm>
        </p:spPr>
        <p:txBody>
          <a:bodyPr/>
          <a:lstStyle/>
          <a:p>
            <a:pPr marR="0" algn="ctr" eaLnBrk="1" hangingPunct="1">
              <a:lnSpc>
                <a:spcPct val="90000"/>
              </a:lnSpc>
            </a:pPr>
            <a:r>
              <a:rPr lang="ru-RU" b="1" smtClean="0"/>
              <a:t>Докладывает</a:t>
            </a:r>
            <a:r>
              <a:rPr lang="en-US" b="1" smtClean="0"/>
              <a:t>:</a:t>
            </a:r>
            <a:r>
              <a:rPr lang="ru-RU" b="1" smtClean="0"/>
              <a:t> </a:t>
            </a:r>
          </a:p>
          <a:p>
            <a:pPr marR="0" algn="ctr" eaLnBrk="1" hangingPunct="1">
              <a:lnSpc>
                <a:spcPct val="90000"/>
              </a:lnSpc>
            </a:pPr>
            <a:r>
              <a:rPr lang="ru-RU" b="1" smtClean="0"/>
              <a:t>глава городского округа город Галич Костромской области С.В. Синицкий</a:t>
            </a:r>
          </a:p>
        </p:txBody>
      </p:sp>
      <p:pic>
        <p:nvPicPr>
          <p:cNvPr id="12294" name="Picture 4" descr="герб 12х15 проз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115888"/>
            <a:ext cx="817563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576064"/>
          </a:xfrm>
          <a:solidFill>
            <a:schemeClr val="bg2">
              <a:lumMod val="75000"/>
            </a:schemeClr>
          </a:solidFill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Недоимка, налоговые и неналоговые доходы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Объект 7"/>
          <p:cNvGraphicFramePr>
            <a:graphicFrameLocks noGrp="1"/>
          </p:cNvGraphicFramePr>
          <p:nvPr>
            <p:ph sz="quarter" idx="4"/>
          </p:nvPr>
        </p:nvGraphicFramePr>
        <p:xfrm>
          <a:off x="4449763" y="1146175"/>
          <a:ext cx="4637087" cy="2405063"/>
        </p:xfrm>
        <a:graphic>
          <a:graphicData uri="http://schemas.openxmlformats.org/presentationml/2006/ole">
            <p:oleObj spid="_x0000_s2050" r:id="rId3" imgW="4639458" imgH="2408129" progId="Excel.Chart.8">
              <p:embed/>
            </p:oleObj>
          </a:graphicData>
        </a:graphic>
      </p:graphicFrame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4572000" y="3644900"/>
            <a:ext cx="4464050" cy="3024188"/>
          </a:xfrm>
          <a:gradFill>
            <a:gsLst>
              <a:gs pos="0">
                <a:srgbClr val="000082"/>
              </a:gs>
              <a:gs pos="6000">
                <a:srgbClr val="66008F"/>
              </a:gs>
              <a:gs pos="12000">
                <a:srgbClr val="BA0066"/>
              </a:gs>
              <a:gs pos="95417">
                <a:srgbClr val="FF8200">
                  <a:lumMod val="0"/>
                  <a:lumOff val="100000"/>
                </a:srgbClr>
              </a:gs>
              <a:gs pos="22000">
                <a:schemeClr val="bg2">
                  <a:lumMod val="61000"/>
                </a:schemeClr>
              </a:gs>
              <a:gs pos="38000">
                <a:srgbClr val="FF8200"/>
              </a:gs>
            </a:gsLst>
            <a:lin ang="2700000" scaled="0"/>
          </a:gradFill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Рост налоговых доходов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Земельный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налог – 4180,8 тыс. рублей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НДФЛ – 748,8 тыс. рублей;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Акцизы на ГСМ – 438,5 тыс. рублей;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УСН – 344,7 тыс. рублей</a:t>
            </a:r>
          </a:p>
          <a:p>
            <a:pPr marL="285750" indent="-285750">
              <a:spcBef>
                <a:spcPts val="0"/>
              </a:spcBef>
              <a:buFont typeface="Arial" pitchFamily="34" charset="0"/>
              <a:buChar char="•"/>
              <a:defRPr/>
            </a:pPr>
            <a:endPara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Снижение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по ЕНВД – 2239,5 тыс. рублей  </a:t>
            </a:r>
          </a:p>
          <a:p>
            <a:pPr>
              <a:spcBef>
                <a:spcPts val="0"/>
              </a:spcBef>
              <a:defRPr/>
            </a:pP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Рост неналоговых доходов: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Платные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услуг – 3995,8 тыс. рублей;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Аренда земли – 1898,7 тыс. рублей;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Аренда имущества – 1230,3 тыс. рублей;</a:t>
            </a:r>
          </a:p>
          <a:p>
            <a:pPr>
              <a:spcBef>
                <a:spcPts val="0"/>
              </a:spcBef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Доходы от продажи – 573,0 тыс. рублей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	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1" name="Объект 3"/>
          <p:cNvGraphicFramePr>
            <a:graphicFrameLocks noGrp="1"/>
          </p:cNvGraphicFramePr>
          <p:nvPr>
            <p:ph sz="quarter" idx="2"/>
          </p:nvPr>
        </p:nvGraphicFramePr>
        <p:xfrm>
          <a:off x="57150" y="641350"/>
          <a:ext cx="4497388" cy="6078538"/>
        </p:xfrm>
        <a:graphic>
          <a:graphicData uri="http://schemas.openxmlformats.org/presentationml/2006/ole">
            <p:oleObj spid="_x0000_s2051" r:id="rId4" imgW="4499238" imgH="6078239" progId="Excel.Chart.8">
              <p:embed/>
            </p:oleObj>
          </a:graphicData>
        </a:graphic>
      </p:graphicFrame>
      <p:sp>
        <p:nvSpPr>
          <p:cNvPr id="10" name="Стрелка вправо 9"/>
          <p:cNvSpPr/>
          <p:nvPr/>
        </p:nvSpPr>
        <p:spPr>
          <a:xfrm rot="17706463">
            <a:off x="4890994" y="1766439"/>
            <a:ext cx="1905566" cy="484632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Рост на 4,3%</a:t>
            </a:r>
          </a:p>
        </p:txBody>
      </p:sp>
      <p:sp>
        <p:nvSpPr>
          <p:cNvPr id="11" name="Стрелка вправо 10"/>
          <p:cNvSpPr/>
          <p:nvPr/>
        </p:nvSpPr>
        <p:spPr>
          <a:xfrm rot="17640959">
            <a:off x="7650340" y="1797118"/>
            <a:ext cx="1831064" cy="484632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Рост на 22,2%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613927"/>
            <a:ext cx="4392488" cy="39604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Недоимка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72000" y="613926"/>
            <a:ext cx="4464496" cy="39604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Налоговые и неналоговые доходы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half" idx="1"/>
          </p:nvPr>
        </p:nvGraphicFramePr>
        <p:xfrm>
          <a:off x="251520" y="1124744"/>
          <a:ext cx="403244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074" name="Объект 21"/>
          <p:cNvGraphicFramePr>
            <a:graphicFrameLocks noGrp="1"/>
          </p:cNvGraphicFramePr>
          <p:nvPr>
            <p:ph sz="half" idx="2"/>
          </p:nvPr>
        </p:nvGraphicFramePr>
        <p:xfrm>
          <a:off x="4551363" y="785813"/>
          <a:ext cx="4608512" cy="3702050"/>
        </p:xfrm>
        <a:graphic>
          <a:graphicData uri="http://schemas.openxmlformats.org/presentationml/2006/ole">
            <p:oleObj spid="_x0000_s3074" r:id="rId8" imgW="4608975" imgH="3700593" progId="Excel.Chart.8">
              <p:embed/>
            </p:oleObj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504056"/>
          </a:xfrm>
          <a:solidFill>
            <a:schemeClr val="bg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3063875" y="1484313"/>
            <a:ext cx="509588" cy="4392612"/>
          </a:xfrm>
          <a:prstGeom prst="rightBrac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Вертикальный свиток 20"/>
          <p:cNvSpPr/>
          <p:nvPr/>
        </p:nvSpPr>
        <p:spPr>
          <a:xfrm>
            <a:off x="3569604" y="2204864"/>
            <a:ext cx="1033272" cy="3024336"/>
          </a:xfrm>
          <a:prstGeom prst="verticalScroll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Бюджетный эффект -12108,4 тыс. рублей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3059832" y="3680693"/>
          <a:ext cx="5976664" cy="3060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491880" y="764704"/>
            <a:ext cx="2808312" cy="1008112"/>
          </a:xfrm>
          <a:prstGeom prst="round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2016 году расходы исполнены в сумме 399,4 млн.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</p:nvPr>
        </p:nvGraphicFramePr>
        <p:xfrm>
          <a:off x="457200" y="2420888"/>
          <a:ext cx="403860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</p:nvPr>
        </p:nvGraphicFramePr>
        <p:xfrm>
          <a:off x="4648200" y="908720"/>
          <a:ext cx="4038600" cy="5378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Дефицит бюджета, муниципальный долг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5536" y="908720"/>
            <a:ext cx="4032448" cy="864096"/>
          </a:xfrm>
          <a:prstGeom prst="round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Бюджет исполнен с дефицитом в размере 27,7 млн рублей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3568" y="1916832"/>
            <a:ext cx="3456384" cy="43204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Источники финансирования дефицита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95536" y="5373216"/>
            <a:ext cx="4032448" cy="914400"/>
          </a:xfrm>
          <a:prstGeom prst="round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Размер дефицита по плановым и исполненным показателям соответствует требованиям статьи 92.1 Бюджетного кодекса Российской Федерации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8024" y="907207"/>
            <a:ext cx="3816424" cy="914400"/>
          </a:xfrm>
          <a:prstGeom prst="round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Муниципальный долг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95,1 млн. рублей - 67,1 % собственных доходов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8024" y="5373216"/>
            <a:ext cx="3816424" cy="914400"/>
          </a:xfrm>
          <a:prstGeom prst="roundRect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 2016 году расходы на обслуживание муниципального долга составили – </a:t>
            </a:r>
          </a:p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22,7 млн. рублей</a:t>
            </a:r>
          </a:p>
        </p:txBody>
      </p:sp>
      <p:sp>
        <p:nvSpPr>
          <p:cNvPr id="2" name="Выноска 2 1"/>
          <p:cNvSpPr/>
          <p:nvPr/>
        </p:nvSpPr>
        <p:spPr>
          <a:xfrm rot="16200000">
            <a:off x="5446713" y="1347788"/>
            <a:ext cx="914400" cy="21971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5996"/>
              <a:gd name="adj6" fmla="val -8104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том числе: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коммерческий кредит – 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34,2 млн. рублей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бюджетный кредит –</a:t>
            </a:r>
          </a:p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60,9 млн. рублей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250825" y="115888"/>
            <a:ext cx="5976938" cy="9239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Программа «Комплексное развитие моногорода Галич Костромской области разработана на период 2016 - 2025 годы </a:t>
            </a:r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395288" y="981075"/>
            <a:ext cx="8424862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Программа предусматривает реализацию 18 мероприятий по 8 направлениям: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/>
              <a:t>1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. «Повышение инвестиционной привлекательности моногорода»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2. «Развитие городской среды и благоустройство»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3.«Создание благоприятных условий для развития малого и среднего предпринимательства»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4. «Развитие промышленности»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5. «Содействие реализации инвестиционных проектов»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6. «Получение мер государственной (федеральной и региональной) поддержки моногородов»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7. «Развитие туризма»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8. «Развитие здравоохранения»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50825" y="3789363"/>
            <a:ext cx="8642350" cy="25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 cоздание 80 новых рабочих мест, не связанных с деятельностью градообразующего предприятия;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реализация 3  инвестиционных проекта: по строительству (реконструкции) Галичского хлебокомбината, по строительству гостиничного комплекса «Счастливая щука», по реконструкции помещений и установка оборудования для содержания родительского стандарта кур-несушек и племенного молодняка на АО «Галичское по птицеводству»;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привлечение 831,8 млн. рублей инвестиций в основной капитал;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реализация программы повышения качества среды («Пять шагов благоустройства»).</a:t>
            </a:r>
          </a:p>
          <a:p>
            <a:endParaRPr lang="ru-RU"/>
          </a:p>
        </p:txBody>
      </p:sp>
      <p:pic>
        <p:nvPicPr>
          <p:cNvPr id="21509" name="Рисунок 4" descr="http://dep-economy44.ru/uploads/news/378_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0"/>
            <a:ext cx="2771775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5"/>
          <p:cNvSpPr txBox="1">
            <a:spLocks noChangeArrowheads="1"/>
          </p:cNvSpPr>
          <p:nvPr/>
        </p:nvSpPr>
        <p:spPr bwMode="auto">
          <a:xfrm>
            <a:off x="2555875" y="3716338"/>
            <a:ext cx="4089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Результатами Программы являются: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468313" y="260350"/>
            <a:ext cx="8424862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Программа «Комплексное развитие моногорода Галич Костромской области</a:t>
            </a:r>
          </a:p>
        </p:txBody>
      </p:sp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468313" y="981075"/>
            <a:ext cx="842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Программа повышения качества среды включает в себя проекты </a:t>
            </a:r>
          </a:p>
          <a:p>
            <a:endParaRPr lang="ru-RU"/>
          </a:p>
        </p:txBody>
      </p:sp>
      <p:pic>
        <p:nvPicPr>
          <p:cNvPr id="22532" name="Рисунок 4" descr="E:\Паспорт программы\5 шагов благостройства\Проект тур мршрута Есть град Галич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484313"/>
            <a:ext cx="41767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5" descr="E:\Паспорт программы\5 шагов благостройства\Проект именная аллея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484313"/>
            <a:ext cx="439261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827088" y="4292600"/>
            <a:ext cx="3889375" cy="17541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>
            <a:spAutoFit/>
          </a:bodyPr>
          <a:lstStyle/>
          <a:p>
            <a:pPr>
              <a:defRPr/>
            </a:pPr>
            <a:endParaRPr lang="ru-RU" dirty="0"/>
          </a:p>
          <a:p>
            <a:pPr>
              <a:defRPr/>
            </a:pPr>
            <a:endParaRPr lang="ru-RU" dirty="0"/>
          </a:p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информационно-образовательного Центра </a:t>
            </a:r>
            <a:endParaRPr lang="en-US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«им. Я.Акима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  <p:pic>
        <p:nvPicPr>
          <p:cNvPr id="10" name="Рисунок 9" descr="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4121696"/>
            <a:ext cx="3672408" cy="273630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Содержимое 7" descr="E:\IMG_0909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836613"/>
            <a:ext cx="3816350" cy="2447925"/>
          </a:xfrm>
        </p:spPr>
      </p:pic>
      <p:pic>
        <p:nvPicPr>
          <p:cNvPr id="23555" name="Рисунок 5" descr="\\Kochurovaoa\общие документы\Новостройки\IMG_0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860800"/>
            <a:ext cx="4032250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116013" y="333375"/>
            <a:ext cx="6769100" cy="368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Жилищное строительство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607496" y="692696"/>
          <a:ext cx="435699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558" name="TextBox 11"/>
          <p:cNvSpPr txBox="1">
            <a:spLocks noChangeArrowheads="1"/>
          </p:cNvSpPr>
          <p:nvPr/>
        </p:nvSpPr>
        <p:spPr bwMode="auto">
          <a:xfrm>
            <a:off x="250825" y="3284538"/>
            <a:ext cx="42497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настоящее время ведется строительство 376 жилых домов.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9" name="TextBox 7"/>
          <p:cNvSpPr txBox="1">
            <a:spLocks noChangeArrowheads="1"/>
          </p:cNvSpPr>
          <p:nvPr/>
        </p:nvSpPr>
        <p:spPr bwMode="auto">
          <a:xfrm>
            <a:off x="250825" y="3933825"/>
            <a:ext cx="4321175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Выдано 71 градостроительных планов земельных участков в целях строительства (реконструкции) жилищного строительства (в 2015 году – 60).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 Выдано 43 разрешения на строительство (реконструкцию) жилых домов (в 2015 году выдано 60 разрешений на строительство).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6"/>
          <p:cNvSpPr txBox="1">
            <a:spLocks noChangeArrowheads="1"/>
          </p:cNvSpPr>
          <p:nvPr/>
        </p:nvSpPr>
        <p:spPr bwMode="auto">
          <a:xfrm>
            <a:off x="0" y="188913"/>
            <a:ext cx="9144000" cy="83026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Участие в конкурсном отборе сельских и городских поселений Костромской области для предоставления субсидии из областного бюджета для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проектов развития территорий сельских и городских поселений, основанных на местных инициативах</a:t>
            </a:r>
          </a:p>
        </p:txBody>
      </p:sp>
      <p:sp>
        <p:nvSpPr>
          <p:cNvPr id="24579" name="TextBox 11"/>
          <p:cNvSpPr txBox="1">
            <a:spLocks noChangeArrowheads="1"/>
          </p:cNvSpPr>
          <p:nvPr/>
        </p:nvSpPr>
        <p:spPr bwMode="auto">
          <a:xfrm>
            <a:off x="395288" y="4149725"/>
            <a:ext cx="367188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4580" name="Рисунок 12" descr="E:\2016 инициатива\Фото социальные иницыативы\Открытие детской площадки Гладышева\Гладышева площадка на сайт\IMG_5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989138"/>
            <a:ext cx="4032250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Рисунок 13" descr="E:\2016 инициатива\ФОТО\детские площадки фото\Открытие площадки некрасова на сайт\IMG_5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989138"/>
            <a:ext cx="42449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15"/>
          <p:cNvSpPr txBox="1">
            <a:spLocks noChangeArrowheads="1"/>
          </p:cNvSpPr>
          <p:nvPr/>
        </p:nvSpPr>
        <p:spPr bwMode="auto">
          <a:xfrm>
            <a:off x="468313" y="1125538"/>
            <a:ext cx="8135937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500" b="1">
                <a:latin typeface="Times New Roman" pitchFamily="18" charset="0"/>
                <a:cs typeface="Times New Roman" pitchFamily="18" charset="0"/>
              </a:rPr>
              <a:t>В 2016 году выполнены работы  на сумму 4,55 млн. рублей. </a:t>
            </a:r>
          </a:p>
          <a:p>
            <a:pPr algn="ctr"/>
            <a:r>
              <a:rPr lang="ru-RU" sz="1500" b="1">
                <a:latin typeface="Times New Roman" pitchFamily="18" charset="0"/>
                <a:cs typeface="Times New Roman" pitchFamily="18" charset="0"/>
              </a:rPr>
              <a:t>Из средств бюджета Костромской области получено 1,36 млн. руб., объем средств бюджета городского округа  составил 2,93 млн. руб., внебюджетных источников 0,255 тыс. рубле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й</a:t>
            </a:r>
          </a:p>
          <a:p>
            <a:endParaRPr lang="ru-RU"/>
          </a:p>
        </p:txBody>
      </p:sp>
      <p:sp>
        <p:nvSpPr>
          <p:cNvPr id="24583" name="TextBox 16"/>
          <p:cNvSpPr txBox="1">
            <a:spLocks noChangeArrowheads="1"/>
          </p:cNvSpPr>
          <p:nvPr/>
        </p:nvSpPr>
        <p:spPr bwMode="auto">
          <a:xfrm>
            <a:off x="179388" y="4581525"/>
            <a:ext cx="45370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Установка 4-х детских площадок в городском округе – город Галич Костромской области» - ул. Гладышева д.7, д., 7а, ул. Калинина д. 27, ул. Некрасова д.7 – д.12, ул. Заводская Набережная (389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,4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тыс. рублей)</a:t>
            </a:r>
          </a:p>
        </p:txBody>
      </p:sp>
      <p:pic>
        <p:nvPicPr>
          <p:cNvPr id="24584" name="Рисунок 17" descr="E:\2016 инициатива\ФОТО\детские площадки фото\№58 (ул. Заречная, после ремонта, округ №1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4437063"/>
            <a:ext cx="424973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1835150" y="5445125"/>
            <a:ext cx="27368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Ремонт асфальтобетонного и щебеночного покрытий дорог  протяженностью площадью </a:t>
            </a:r>
          </a:p>
          <a:p>
            <a:pPr algn="ctr">
              <a:buFont typeface="Wingdings" pitchFamily="2" charset="2"/>
              <a:buChar char="Ø"/>
            </a:pPr>
            <a:r>
              <a:rPr lang="ru-RU" sz="1400">
                <a:latin typeface="Times New Roman" pitchFamily="18" charset="0"/>
                <a:cs typeface="Times New Roman" pitchFamily="18" charset="0"/>
              </a:rPr>
              <a:t>11473 м2.  (4161</a:t>
            </a:r>
            <a:r>
              <a:rPr lang="en-US" sz="1400">
                <a:latin typeface="Times New Roman" pitchFamily="18" charset="0"/>
                <a:cs typeface="Times New Roman" pitchFamily="18" charset="0"/>
              </a:rPr>
              <a:t>,3 </a:t>
            </a:r>
            <a:r>
              <a:rPr lang="ru-RU" sz="1400">
                <a:latin typeface="Times New Roman" pitchFamily="18" charset="0"/>
                <a:cs typeface="Times New Roman" pitchFamily="18" charset="0"/>
              </a:rPr>
              <a:t>тыс. рублей)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2"/>
          <p:cNvSpPr txBox="1">
            <a:spLocks noChangeArrowheads="1"/>
          </p:cNvSpPr>
          <p:nvPr/>
        </p:nvSpPr>
        <p:spPr bwMode="auto">
          <a:xfrm>
            <a:off x="2771775" y="188913"/>
            <a:ext cx="338455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Демографическая ситуация</a:t>
            </a:r>
          </a:p>
        </p:txBody>
      </p:sp>
      <p:sp>
        <p:nvSpPr>
          <p:cNvPr id="25603" name="AutoShape 6" descr="&amp;Acy; &amp;scy; &amp;zcy;&amp;iecy;&amp;mcy;&amp;lcy;&amp;iecy;&amp;jcy; &amp;chcy;&amp;tcy;&amp;ocy;?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5604" name="TextBox 11"/>
          <p:cNvSpPr txBox="1">
            <a:spLocks noChangeArrowheads="1"/>
          </p:cNvSpPr>
          <p:nvPr/>
        </p:nvSpPr>
        <p:spPr bwMode="auto">
          <a:xfrm>
            <a:off x="395288" y="620713"/>
            <a:ext cx="82089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последним статистическим данным (на 01.01.2016 года) численность населения города составляет 16 927 чел. (на 01.01.2015г. - 16869 года).</a:t>
            </a:r>
            <a:endParaRPr lang="ru-RU" b="1"/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4788024" y="1268760"/>
          <a:ext cx="410445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1484785"/>
          <a:ext cx="4283968" cy="3600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3959424" y="4193704"/>
          <a:ext cx="51845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771775" y="188913"/>
            <a:ext cx="338455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Занятость</a:t>
            </a:r>
          </a:p>
        </p:txBody>
      </p:sp>
      <p:sp>
        <p:nvSpPr>
          <p:cNvPr id="26627" name="AutoShape 6" descr="&amp;Acy; &amp;scy; &amp;zcy;&amp;iecy;&amp;mcy;&amp;lcy;&amp;iecy;&amp;jcy; &amp;chcy;&amp;tcy;&amp;ocy;?"/>
          <p:cNvSpPr>
            <a:spLocks noChangeAspect="1" noChangeArrowheads="1"/>
          </p:cNvSpPr>
          <p:nvPr/>
        </p:nvSpPr>
        <p:spPr bwMode="auto">
          <a:xfrm>
            <a:off x="155575" y="-21939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6628" name="Рисунок 4" descr="E:\Для доклада\Ярмарка вакансий\yarmarka_vakansi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141663"/>
            <a:ext cx="43195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Рисунок 5" descr="Шаг в профессию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100" y="620713"/>
            <a:ext cx="42481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Box 10"/>
          <p:cNvSpPr txBox="1">
            <a:spLocks noChangeArrowheads="1"/>
          </p:cNvSpPr>
          <p:nvPr/>
        </p:nvSpPr>
        <p:spPr bwMode="auto">
          <a:xfrm>
            <a:off x="2987675" y="6021388"/>
            <a:ext cx="61563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2016 году Центром занятости проведено 6 ярмарок вакансий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Приняли участие организации ООО «ГАЛФА»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Галичское ДЭП-10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ООО ПКФ «Костромичка»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ООО ППО «Орбита».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0" y="620688"/>
          <a:ext cx="41399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572000" y="3429000"/>
          <a:ext cx="457200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Содержимое 1"/>
          <p:cNvSpPr>
            <a:spLocks noGrp="1"/>
          </p:cNvSpPr>
          <p:nvPr>
            <p:ph idx="1"/>
          </p:nvPr>
        </p:nvSpPr>
        <p:spPr>
          <a:xfrm>
            <a:off x="0" y="620713"/>
            <a:ext cx="6156325" cy="3887787"/>
          </a:xfrm>
        </p:spPr>
        <p:txBody>
          <a:bodyPr/>
          <a:lstStyle/>
          <a:p>
            <a:pPr eaLnBrk="1" hangingPunct="1"/>
            <a:endParaRPr lang="ru-RU" sz="2000" smtClean="0"/>
          </a:p>
          <a:p>
            <a:pPr algn="just">
              <a:buFont typeface="Wingdings" pitchFamily="2" charset="2"/>
              <a:buChar char="Ø"/>
            </a:pP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В 2016 году закончены работы по строительству   газопровода участка № 6. Общая протяженность газораспределительных сетей составила - 2,484 км (с отводами – 66 шт.), в том числе 22-МКД, 44-ИЖС.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До конца года 2017 года планируется завершить работы по 4 участку общая протяженность газораспределительных сетей -7,713км. (с отводами - 231 шт.),  в том числе 97-МКД, 135-ИЖС. На сегодняшний день построено 3,163 км., отводов  95 штук.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500" b="1" smtClean="0">
                <a:latin typeface="Times New Roman" pitchFamily="18" charset="0"/>
                <a:cs typeface="Times New Roman" pitchFamily="18" charset="0"/>
              </a:rPr>
              <a:t>В соответствии с выполнением плана - графика синхронизации на территории города Галич на сегодняшний день построено 81,967 км. уличных газопроводов из 128 км. (64,0%).  </a:t>
            </a:r>
          </a:p>
          <a:p>
            <a:pPr algn="just" eaLnBrk="1" hangingPunct="1">
              <a:buFont typeface="Wingdings 3" pitchFamily="18" charset="2"/>
              <a:buNone/>
            </a:pPr>
            <a:endParaRPr lang="ru-RU" sz="2400" b="1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/>
            <a:endParaRPr lang="ru-RU" sz="2000" smtClean="0"/>
          </a:p>
        </p:txBody>
      </p:sp>
      <p:pic>
        <p:nvPicPr>
          <p:cNvPr id="27651" name="Picture 5" descr="http://galich.smi44.ru/upload/%D0%A8%D0%B5%D1%81%D1%82%D0%BE%D0%B9%20%D1%83%D1%87%D0%B0%D1%81%D1%82%D0%BE%D0%B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788" y="2636838"/>
            <a:ext cx="26638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7" descr="&amp;Gcy;&amp;acy;&amp;zcy; &amp;icy;&amp;dcy;&amp;iecy;&amp;t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788" y="333375"/>
            <a:ext cx="2665412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AutoShape 9" descr="&amp;Kcy;&amp;acy;&amp;kcy; &amp;ncy;&amp;iecy; &amp;zcy;&amp;acy;&amp;kcy;&amp;ocy;&amp;pcy;&amp;acy;&amp;tcy;&amp;softcy; &amp;ncy;&amp;acy;&amp;rcy;&amp;ocy;&amp;dcy;&amp;ncy;&amp;ycy;&amp;iecy; &amp;dcy;&amp;iecy;&amp;ncy;&amp;softcy;&amp;gcy;&amp;icy;"/>
          <p:cNvSpPr>
            <a:spLocks noChangeAspect="1" noChangeArrowheads="1"/>
          </p:cNvSpPr>
          <p:nvPr/>
        </p:nvSpPr>
        <p:spPr bwMode="auto">
          <a:xfrm>
            <a:off x="155575" y="-1943100"/>
            <a:ext cx="609600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7654" name="Picture 11" descr="&amp;Kcy;&amp;acy;&amp;kcy; &amp;ncy;&amp;iecy; &amp;zcy;&amp;acy;&amp;kcy;&amp;ocy;&amp;pcy;&amp;acy;&amp;tcy;&amp;softcy; &amp;ncy;&amp;acy;&amp;rcy;&amp;ocy;&amp;dcy;&amp;ncy;&amp;ycy;&amp;iecy; &amp;dcy;&amp;iecy;&amp;ncy;&amp;softcy;&amp;g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789363"/>
            <a:ext cx="39608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7"/>
          <p:cNvSpPr txBox="1">
            <a:spLocks noChangeArrowheads="1"/>
          </p:cNvSpPr>
          <p:nvPr/>
        </p:nvSpPr>
        <p:spPr bwMode="auto">
          <a:xfrm rot="10800000" flipV="1">
            <a:off x="1042988" y="120650"/>
            <a:ext cx="4392612" cy="646113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Газификация города Галича</a:t>
            </a:r>
          </a:p>
          <a:p>
            <a:pPr>
              <a:defRPr/>
            </a:pP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6" name="TextBox 10"/>
          <p:cNvSpPr txBox="1">
            <a:spLocks noChangeArrowheads="1"/>
          </p:cNvSpPr>
          <p:nvPr/>
        </p:nvSpPr>
        <p:spPr bwMode="auto">
          <a:xfrm>
            <a:off x="4211638" y="4797425"/>
            <a:ext cx="468153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55588" algn="just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" pitchFamily="2" charset="2"/>
              <a:buChar char="Ø"/>
            </a:pPr>
            <a:r>
              <a:rPr lang="ru-RU" sz="1500" b="1">
                <a:latin typeface="Times New Roman" pitchFamily="18" charset="0"/>
                <a:cs typeface="Times New Roman" pitchFamily="18" charset="0"/>
              </a:rPr>
              <a:t>В 2017 году на завершение работ по газификации города Галича выделено 90,0 млн. рублей. Городу предстоит газифицировать восемь участков, общей протяженностью 46,03 км., построить 768 отводов, в том числе 502 ИЖС, 266 МКД (2 очередь ). </a:t>
            </a:r>
          </a:p>
          <a:p>
            <a:pPr marL="365125" indent="-255588" algn="just" eaLnBrk="0" hangingPunct="0">
              <a:spcBef>
                <a:spcPts val="400"/>
              </a:spcBef>
              <a:buClr>
                <a:schemeClr val="accent1"/>
              </a:buClr>
              <a:buSzPct val="68000"/>
            </a:pPr>
            <a:r>
              <a:rPr lang="ru-RU" sz="1500" b="1">
                <a:latin typeface="Times New Roman" pitchFamily="18" charset="0"/>
                <a:cs typeface="Times New Roman" pitchFamily="18" charset="0"/>
              </a:rPr>
              <a:t>       Газ получат 3200 человек.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0"/>
            <a:ext cx="309721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779838" y="1052513"/>
            <a:ext cx="4968875" cy="480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Главное достояние и главный капитал нашего города – это люди, которые здесь живут и трудятся. Каждый день на уровне Администрации городского округа – город Галич решаются самые разные вопросы, определяющие качество повседневной жизни галичан. 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Администрация совместно, с муниципальными учреждениями сегодня решает все ключевые вопросы обеспечения жизнедеятельности на территории города, укрепляя тем самым местное самоуправление, расширяя его финансовую самостоятельность и ресурсные возможности.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В 2015-2016 годах мы действовали в рамках ЗАКОНА, под свою ответственность и в интересах населения города. 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ChangeArrowheads="1"/>
          </p:cNvSpPr>
          <p:nvPr/>
        </p:nvSpPr>
        <p:spPr bwMode="auto">
          <a:xfrm>
            <a:off x="250825" y="561975"/>
            <a:ext cx="41052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/>
            <a:r>
              <a:rPr lang="ru-RU" altLang="zh-CN" sz="1400"/>
              <a:t>- замена более 438 м. теплотрасс;</a:t>
            </a:r>
          </a:p>
          <a:p>
            <a:pPr indent="450850" algn="ctr"/>
            <a:r>
              <a:rPr lang="ru-RU" altLang="zh-CN" sz="1400"/>
              <a:t>-замена котлов в муниципальном учреждении "Физкультурно - оздоровительный комплекс",  в МДОУ детский сад №  13, Галичском индустриальном колледже </a:t>
            </a:r>
            <a:endParaRPr lang="ru-RU" altLang="zh-CN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3" descr="http://galich.smi44.ru/upload/%D0%A2%D1%80%D1%83%D0%B1%D0%B0%20%D1%81%D0%B5%D0%BD%D1%82%D1%8F%D0%B1%D1%80%D1%8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844675"/>
            <a:ext cx="41767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 descr="http://galich.smi44.ru/upload/resize_cache/iblock/6d2/238_178_2/ekstrennaya_zame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908050"/>
            <a:ext cx="36734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2195513" y="188913"/>
            <a:ext cx="5113337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коммунальное хозяйство</a:t>
            </a:r>
          </a:p>
        </p:txBody>
      </p:sp>
      <p:sp>
        <p:nvSpPr>
          <p:cNvPr id="28678" name="TextBox 6"/>
          <p:cNvSpPr txBox="1">
            <a:spLocks noChangeArrowheads="1"/>
          </p:cNvSpPr>
          <p:nvPr/>
        </p:nvSpPr>
        <p:spPr bwMode="auto">
          <a:xfrm>
            <a:off x="4716463" y="3716338"/>
            <a:ext cx="4103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Выполнены работы по ремонту водопроводных и канализационных колодцев  по ул.Свободы (11), ул. Луначарского (4), ул.Колхозная (6) - 54,2 тыс. рублей.</a:t>
            </a:r>
          </a:p>
        </p:txBody>
      </p:sp>
      <p:sp>
        <p:nvSpPr>
          <p:cNvPr id="28679" name="TextBox 7"/>
          <p:cNvSpPr txBox="1">
            <a:spLocks noChangeArrowheads="1"/>
          </p:cNvSpPr>
          <p:nvPr/>
        </p:nvSpPr>
        <p:spPr bwMode="auto">
          <a:xfrm>
            <a:off x="1116013" y="4724400"/>
            <a:ext cx="8027987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 настоящее время действуют 2 концессионных соглашения: </a:t>
            </a:r>
          </a:p>
          <a:p>
            <a:pPr algn="r"/>
            <a:r>
              <a:rPr lang="ru-RU" sz="1300" b="1">
                <a:latin typeface="Times New Roman" pitchFamily="18" charset="0"/>
                <a:cs typeface="Times New Roman" pitchFamily="18" charset="0"/>
              </a:rPr>
              <a:t>- c ООО «Водоканалсервис» по передаче 299 объектов ЖКХ (имущественный  комплекс по водоснабжению и водоотведению на территории города Галича). Срок действия  с 01.01.2014г. и действует 49 лет – до 01.01.2063 года. Объем частных инвестиций - 98,5 млн. рублей. </a:t>
            </a:r>
          </a:p>
          <a:p>
            <a:pPr algn="r"/>
            <a:r>
              <a:rPr lang="ru-RU" sz="1300" b="1">
                <a:latin typeface="Times New Roman" pitchFamily="18" charset="0"/>
                <a:cs typeface="Times New Roman" pitchFamily="18" charset="0"/>
              </a:rPr>
              <a:t>- с ООО «Тепло - энергетическая кампания» по передаче 347 объектов ЖКХ (имущественный комплекс для производства и передачи тепловой энергии на территории города Галича). Срок действия  с 30.11.2016г. и действует 10 лет – до 30.11.2026 года. Объем частных инвестиций - 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161</a:t>
            </a:r>
            <a:r>
              <a:rPr lang="ru-RU" sz="1300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300" b="1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300" b="1">
                <a:latin typeface="Times New Roman" pitchFamily="18" charset="0"/>
                <a:cs typeface="Times New Roman" pitchFamily="18" charset="0"/>
              </a:rPr>
              <a:t> млн. рублей. </a:t>
            </a:r>
          </a:p>
          <a:p>
            <a:endParaRPr lang="ru-RU" sz="13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http://galich.smi44.ru/upload/%D0%91%D0%B0%D0%BD%D1%8F%20%D0%BF%D0%B5%D1%87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620713"/>
            <a:ext cx="431958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6" descr="&amp;Acy; &amp;ncy;&amp;iecy; &amp;pcy;&amp;ocy;&amp;jcy;&amp;tcy;&amp;icy; &amp;lcy;&amp;icy; &amp;mcy;&amp;ncy;&amp;iecy; &amp;vcy; &amp;bcy;&amp;acy;&amp;ncy;&amp;yucy;?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620713"/>
            <a:ext cx="37449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Box 5"/>
          <p:cNvSpPr txBox="1">
            <a:spLocks noChangeArrowheads="1"/>
          </p:cNvSpPr>
          <p:nvPr/>
        </p:nvSpPr>
        <p:spPr bwMode="auto">
          <a:xfrm rot="10800000" flipV="1">
            <a:off x="250825" y="4040188"/>
            <a:ext cx="396081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ООО «Сити» проведен капитальный 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ремонт городской бани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(полностью заменена система водоснабжения, реконструирована система обеспечения горячей водой, выполнен ремонт стен, пола, переложена печь в парилке, установлены натяжные потолки, заменена мебель.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>
                <a:latin typeface="Times New Roman" pitchFamily="18" charset="0"/>
                <a:cs typeface="Times New Roman" pitchFamily="18" charset="0"/>
              </a:rPr>
            </a:b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701" name="Рисунок 4" descr="http://galich.smi44.ru/upload/Баня%20раздевал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4663" y="3500438"/>
            <a:ext cx="44021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124075" y="188913"/>
            <a:ext cx="511175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Жилищно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– коммунальное хозяйство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484438" y="188913"/>
            <a:ext cx="460375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Содержание и ремонт дорог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395536" y="764704"/>
          <a:ext cx="4464496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283968" y="4005064"/>
          <a:ext cx="453650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716016" y="908720"/>
          <a:ext cx="4427984" cy="3040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51520" y="3933056"/>
          <a:ext cx="417646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1" name="Прямая со стрелкой 10"/>
          <p:cNvCxnSpPr/>
          <p:nvPr/>
        </p:nvCxnSpPr>
        <p:spPr>
          <a:xfrm flipV="1">
            <a:off x="3492500" y="3068638"/>
            <a:ext cx="2374900" cy="115252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492500" y="4365625"/>
            <a:ext cx="1439863" cy="136683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2484438" y="188913"/>
            <a:ext cx="460375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Содержание и ремонт дорог</a:t>
            </a:r>
          </a:p>
        </p:txBody>
      </p:sp>
      <p:pic>
        <p:nvPicPr>
          <p:cNvPr id="31747" name="Picture 4" descr="&amp;Gcy;&amp;ocy;&amp;tcy;&amp;ocy;&amp;vcy;&amp;ncy;&amp;ocy;&amp;scy;&amp;tcy;&amp;softcy; - 60 &amp;pcy;&amp;rcy;&amp;ocy;&amp;tscy;&amp;iecy;&amp;ncy;&amp;tcy;&amp;ocy;&amp;v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692150"/>
            <a:ext cx="4176712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8" descr="http://galich.smi44.ru/upload/%D0%90%D1%81%D1%84%D0%B0%D0%BB%D1%8C%D1%82%20%D0%B1%D0%B8%D1%82%D1%83%D0%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357563"/>
            <a:ext cx="39608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 descr="&amp;Dcy;&amp;ocy;&amp;rcy;&amp;ocy;&amp;zhcy;&amp;ncy;&amp;ycy;&amp;jcy; &amp;pcy;&amp;icy;&amp;rcy;&amp;ocy;&amp;g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9338" y="3716338"/>
            <a:ext cx="3960812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Диаграмма 10"/>
          <p:cNvGraphicFramePr/>
          <p:nvPr/>
        </p:nvGraphicFramePr>
        <p:xfrm>
          <a:off x="0" y="764704"/>
          <a:ext cx="457200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7488237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Ремонт дорог</a:t>
            </a:r>
          </a:p>
        </p:txBody>
      </p:sp>
      <p:sp>
        <p:nvSpPr>
          <p:cNvPr id="32771" name="Прямоугольник 11"/>
          <p:cNvSpPr>
            <a:spLocks noChangeArrowheads="1"/>
          </p:cNvSpPr>
          <p:nvPr/>
        </p:nvSpPr>
        <p:spPr bwMode="auto">
          <a:xfrm rot="10800000" flipV="1">
            <a:off x="179388" y="4391025"/>
            <a:ext cx="4105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2772" name="Рисунок 6" descr="E:\2016 инициатива\ФОТО\IMG_2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81075"/>
            <a:ext cx="3960813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10" descr="http://galich.smi44.ru/upload/Парковка%20С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981075"/>
            <a:ext cx="4176712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4" name="Прямоугольник 12"/>
          <p:cNvSpPr>
            <a:spLocks noChangeArrowheads="1"/>
          </p:cNvSpPr>
          <p:nvPr/>
        </p:nvSpPr>
        <p:spPr bwMode="auto">
          <a:xfrm rot="10800000" flipV="1">
            <a:off x="323850" y="5048250"/>
            <a:ext cx="41767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улица Садовая и участок дорог </a:t>
            </a:r>
          </a:p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Фестивальная - Луговая. </a:t>
            </a:r>
          </a:p>
        </p:txBody>
      </p:sp>
      <p:sp>
        <p:nvSpPr>
          <p:cNvPr id="32775" name="TextBox 14"/>
          <p:cNvSpPr txBox="1">
            <a:spLocks noChangeArrowheads="1"/>
          </p:cNvSpPr>
          <p:nvPr/>
        </p:nvSpPr>
        <p:spPr bwMode="auto">
          <a:xfrm>
            <a:off x="4500563" y="5013325"/>
            <a:ext cx="44640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Строительство парковки возле спортивного комплекса «Юбилейный»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6"/>
          <p:cNvSpPr txBox="1">
            <a:spLocks noChangeArrowheads="1"/>
          </p:cNvSpPr>
          <p:nvPr/>
        </p:nvSpPr>
        <p:spPr bwMode="auto">
          <a:xfrm>
            <a:off x="250825" y="188913"/>
            <a:ext cx="8353425" cy="923925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Ремонт дорожного покрытия дорог после газификации: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ул.Заречная, ул.Спортивная, ул.800-летия, части ул.Вокзальная, части ул.Касаткиной, ул.Красноармейской </a:t>
            </a:r>
          </a:p>
        </p:txBody>
      </p:sp>
      <p:pic>
        <p:nvPicPr>
          <p:cNvPr id="33795" name="Рисунок 6" descr="E:\2016 инициатива\Фото социальные иницыативы\№57 (ул. Заречная до ремонта, округ №1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341438"/>
            <a:ext cx="41052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Box 7"/>
          <p:cNvSpPr txBox="1">
            <a:spLocks noChangeArrowheads="1"/>
          </p:cNvSpPr>
          <p:nvPr/>
        </p:nvSpPr>
        <p:spPr bwMode="auto">
          <a:xfrm rot="10800000" flipV="1">
            <a:off x="611188" y="5487988"/>
            <a:ext cx="30241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ул. Заречная до ремонта</a:t>
            </a:r>
          </a:p>
        </p:txBody>
      </p:sp>
      <p:pic>
        <p:nvPicPr>
          <p:cNvPr id="33797" name="Рисунок 8" descr="E:\2016 инициатива\Фото социальные иницыативы\№58 (ул. Заречная, после ремонта, округ №1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341438"/>
            <a:ext cx="41052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Box 10"/>
          <p:cNvSpPr txBox="1">
            <a:spLocks noChangeArrowheads="1"/>
          </p:cNvSpPr>
          <p:nvPr/>
        </p:nvSpPr>
        <p:spPr bwMode="auto">
          <a:xfrm rot="10800000" flipV="1">
            <a:off x="4932363" y="5414963"/>
            <a:ext cx="31686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ул. Заречная после ремонта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http://galich.smi44.ru/upload/%D0%94%D0%BE%D1%80%D0%BE%D0%B3%D0%B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3716338"/>
            <a:ext cx="376872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8" descr="http://galich.smi44.ru/upload/%D0%94%D0%BE%D1%80%D0%BE%D0%B3%D0%B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3644900"/>
            <a:ext cx="398303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&amp;Ucy;&amp;gcy;&amp;ocy;&amp;lcy; &amp;ncy;&amp;acy;&amp;kcy;&amp;lcy;&amp;ocy;&amp;ncy;&amp;a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908050"/>
            <a:ext cx="38877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250825" y="188913"/>
            <a:ext cx="8353425" cy="61595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2016 году проведен ремонт путепровода через железную дорогу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2" name="Picture 4" descr="&amp;Ncy;&amp;ocy;&amp;vcy;&amp;ycy;&amp;jcy; &amp;acy;&amp;scy;&amp;fcy;&amp;acy;&amp;lcy;&amp;softcy;&amp;tcy; - &amp;pcy;&amp;ucy;&amp;tcy;&amp;iecy;&amp;pcy;&amp;rcy;&amp;ocy;&amp;vcy;&amp;ocy;&amp;dcy;&amp;u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908050"/>
            <a:ext cx="3744913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7488237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Благоустройство территории</a:t>
            </a:r>
          </a:p>
        </p:txBody>
      </p:sp>
      <p:pic>
        <p:nvPicPr>
          <p:cNvPr id="35843" name="Рисунок 8" descr="http://galich.smi44.ru/upload/Деревья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44675"/>
            <a:ext cx="42481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9" descr="Деревья вырубают, значит нам это нужно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844675"/>
            <a:ext cx="43211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Прямоугольник 11"/>
          <p:cNvSpPr>
            <a:spLocks noChangeArrowheads="1"/>
          </p:cNvSpPr>
          <p:nvPr/>
        </p:nvSpPr>
        <p:spPr bwMode="auto">
          <a:xfrm rot="10800000" flipV="1">
            <a:off x="179388" y="4391025"/>
            <a:ext cx="4105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5846" name="TextBox 15"/>
          <p:cNvSpPr txBox="1">
            <a:spLocks noChangeArrowheads="1"/>
          </p:cNvSpPr>
          <p:nvPr/>
        </p:nvSpPr>
        <p:spPr bwMode="auto">
          <a:xfrm>
            <a:off x="395288" y="908050"/>
            <a:ext cx="84248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На мероприятия по благоустройству городского округа направлено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3,4 млн. рублей</a:t>
            </a:r>
            <a:r>
              <a:rPr lang="ru-RU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684213" y="188913"/>
            <a:ext cx="7488237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Благоустройство набережной Галичского озера</a:t>
            </a:r>
          </a:p>
        </p:txBody>
      </p:sp>
      <p:sp>
        <p:nvSpPr>
          <p:cNvPr id="36867" name="Прямоугольник 11"/>
          <p:cNvSpPr>
            <a:spLocks noChangeArrowheads="1"/>
          </p:cNvSpPr>
          <p:nvPr/>
        </p:nvSpPr>
        <p:spPr bwMode="auto">
          <a:xfrm rot="10800000" flipV="1">
            <a:off x="250825" y="4365625"/>
            <a:ext cx="41052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6868" name="Рисунок 12" descr="Внеси свой вклад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908050"/>
            <a:ext cx="3816350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2" descr="&amp;Vcy;&amp;scy;&amp;tcy;&amp;rcy;&amp;iecy;&amp;tcy;&amp;icy;&amp;mcy;&amp;scy;&amp;yacy; &amp;ucy; &amp;scy;&amp;kcy;&amp;acy;&amp;mcy;&amp;softcy;&amp;i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3933825"/>
            <a:ext cx="38893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Рисунок 7" descr="Принимай подарки, город!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836613"/>
            <a:ext cx="4283075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10"/>
          <p:cNvSpPr txBox="1">
            <a:spLocks noChangeArrowheads="1"/>
          </p:cNvSpPr>
          <p:nvPr/>
        </p:nvSpPr>
        <p:spPr bwMode="auto">
          <a:xfrm>
            <a:off x="468313" y="4724400"/>
            <a:ext cx="4032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 инициативе граждан и с их непосредственным участием на территории будущего места отдыха появилась Именная аллея.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32656"/>
            <a:ext cx="367240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</p:txBody>
      </p:sp>
      <p:sp>
        <p:nvSpPr>
          <p:cNvPr id="37893" name="Прямоугольник 2"/>
          <p:cNvSpPr>
            <a:spLocks noChangeArrowheads="1"/>
          </p:cNvSpPr>
          <p:nvPr/>
        </p:nvSpPr>
        <p:spPr bwMode="auto">
          <a:xfrm>
            <a:off x="0" y="836613"/>
            <a:ext cx="853281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Очередь </a:t>
            </a:r>
            <a:endParaRPr lang="en-US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дошкольные организации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города – 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235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250825" y="1989138"/>
            <a:ext cx="2667000" cy="1384300"/>
          </a:xfrm>
          <a:prstGeom prst="downArrow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9750" y="3933825"/>
            <a:ext cx="4319588" cy="1014413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Удовлетворение потребности населения в услугах дошкольного образования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58888" y="5084763"/>
            <a:ext cx="2798762" cy="4000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0 -7 лет  88%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619250" y="5719763"/>
            <a:ext cx="2808288" cy="40005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3 -7 лет  100%</a:t>
            </a:r>
          </a:p>
        </p:txBody>
      </p:sp>
      <p:sp>
        <p:nvSpPr>
          <p:cNvPr id="9" name="Стрелка вниз 8"/>
          <p:cNvSpPr/>
          <p:nvPr/>
        </p:nvSpPr>
        <p:spPr>
          <a:xfrm>
            <a:off x="3059113" y="1773238"/>
            <a:ext cx="2743200" cy="1600200"/>
          </a:xfrm>
          <a:prstGeom prst="downArrow">
            <a:avLst/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5940425" y="1773238"/>
            <a:ext cx="2514600" cy="1524000"/>
          </a:xfrm>
          <a:prstGeom prst="downArrow">
            <a:avLst>
              <a:gd name="adj1" fmla="val 55051"/>
              <a:gd name="adj2" fmla="val 50000"/>
            </a:avLst>
          </a:prstGeom>
          <a:solidFill>
            <a:schemeClr val="accent1">
              <a:lumMod val="60000"/>
              <a:lumOff val="40000"/>
              <a:alpha val="34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7900" name="TextBox 5"/>
          <p:cNvSpPr txBox="1">
            <a:spLocks noChangeArrowheads="1"/>
          </p:cNvSpPr>
          <p:nvPr/>
        </p:nvSpPr>
        <p:spPr bwMode="auto">
          <a:xfrm>
            <a:off x="3348038" y="2133600"/>
            <a:ext cx="21336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 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 возрасте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от 2 мес. до 1,5 л</a:t>
            </a:r>
          </a:p>
        </p:txBody>
      </p:sp>
      <p:sp>
        <p:nvSpPr>
          <p:cNvPr id="37901" name="TextBox 5"/>
          <p:cNvSpPr txBox="1">
            <a:spLocks noChangeArrowheads="1"/>
          </p:cNvSpPr>
          <p:nvPr/>
        </p:nvSpPr>
        <p:spPr bwMode="auto">
          <a:xfrm>
            <a:off x="5940425" y="2133600"/>
            <a:ext cx="2438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  </a:t>
            </a:r>
            <a:r>
              <a:rPr lang="ru-RU" b="1">
                <a:latin typeface="Times New Roman" pitchFamily="18" charset="0"/>
                <a:cs typeface="Times New Roman" pitchFamily="18" charset="0"/>
              </a:rPr>
              <a:t>В возрасте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от 1,5 до 3 лет</a:t>
            </a:r>
          </a:p>
        </p:txBody>
      </p:sp>
      <p:sp>
        <p:nvSpPr>
          <p:cNvPr id="37902" name="TextBox 4"/>
          <p:cNvSpPr txBox="1">
            <a:spLocks noChangeArrowheads="1"/>
          </p:cNvSpPr>
          <p:nvPr/>
        </p:nvSpPr>
        <p:spPr bwMode="auto">
          <a:xfrm>
            <a:off x="395288" y="2205038"/>
            <a:ext cx="2362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возрасте </a:t>
            </a:r>
          </a:p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от 0 до 2 мес.</a:t>
            </a:r>
          </a:p>
        </p:txBody>
      </p:sp>
      <p:sp>
        <p:nvSpPr>
          <p:cNvPr id="37903" name="TextBox 10"/>
          <p:cNvSpPr txBox="1">
            <a:spLocks noChangeArrowheads="1"/>
          </p:cNvSpPr>
          <p:nvPr/>
        </p:nvSpPr>
        <p:spPr bwMode="auto">
          <a:xfrm>
            <a:off x="3132138" y="3284538"/>
            <a:ext cx="2743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37904" name="TextBox 10"/>
          <p:cNvSpPr txBox="1">
            <a:spLocks noChangeArrowheads="1"/>
          </p:cNvSpPr>
          <p:nvPr/>
        </p:nvSpPr>
        <p:spPr bwMode="auto">
          <a:xfrm>
            <a:off x="5940425" y="3284538"/>
            <a:ext cx="2743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37905" name="TextBox 9"/>
          <p:cNvSpPr txBox="1">
            <a:spLocks noChangeArrowheads="1"/>
          </p:cNvSpPr>
          <p:nvPr/>
        </p:nvSpPr>
        <p:spPr bwMode="auto">
          <a:xfrm>
            <a:off x="827088" y="3429000"/>
            <a:ext cx="152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b="1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человек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59563" y="188913"/>
            <a:ext cx="2233612" cy="144621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1412 ребёнка дошкольного возраста</a:t>
            </a:r>
            <a:endParaRPr lang="en-US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847 детей в возрасте от 3 до 7 лет</a:t>
            </a:r>
          </a:p>
          <a:p>
            <a:pPr>
              <a:defRPr/>
            </a:pPr>
            <a:endParaRPr lang="ru-RU" dirty="0"/>
          </a:p>
        </p:txBody>
      </p:sp>
      <p:pic>
        <p:nvPicPr>
          <p:cNvPr id="17" name="Содержимое 3" descr="image422637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304256" cy="198884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37908" name="Picture 9" descr="&amp;Tcy;&amp;iecy;&amp;pcy;&amp;lcy;&amp;ocy; &amp;pcy;&amp;rcy;&amp;icy;&amp;shcy;&amp;lcy;&amp;ocy; &amp;kcy; &amp;dcy;&amp;iecy;&amp;tcy;&amp;yacy;&amp;m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789363"/>
            <a:ext cx="33845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9" name="TextBox 24"/>
          <p:cNvSpPr txBox="1">
            <a:spLocks noChangeArrowheads="1"/>
          </p:cNvSpPr>
          <p:nvPr/>
        </p:nvSpPr>
        <p:spPr bwMode="auto">
          <a:xfrm flipH="1">
            <a:off x="5003800" y="5949950"/>
            <a:ext cx="4140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Дошкольные образовательные организации посещают 1248  воспитанников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79513" y="980728"/>
          <a:ext cx="5184576" cy="29523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4149725"/>
            <a:ext cx="2808287" cy="22320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4340" name="Picture 9" descr="&amp;Acy;&amp;vcy;&amp;tcy;&amp;ocy;&amp;kcy;&amp;rcy;&amp;acy;&amp;ncy;&amp;ycy; &amp;dcy;&amp;lcy;&amp;yacy; &amp;Mcy;&amp;CHcy;&amp;S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05263"/>
            <a:ext cx="270033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Рисунок 6" descr="http://galich.smi44.ru/upload/Корсун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888" y="4365625"/>
            <a:ext cx="2916237" cy="218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Рисунок 7" descr="http://galich.smi44.ru/upload/Корсун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5600" y="836613"/>
            <a:ext cx="352901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555776" y="188640"/>
            <a:ext cx="388843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Промышленное производство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260648"/>
            <a:ext cx="331236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Общее образование</a:t>
            </a:r>
          </a:p>
        </p:txBody>
      </p:sp>
      <p:sp>
        <p:nvSpPr>
          <p:cNvPr id="4102" name="TextBox 3"/>
          <p:cNvSpPr txBox="1">
            <a:spLocks noChangeArrowheads="1"/>
          </p:cNvSpPr>
          <p:nvPr/>
        </p:nvSpPr>
        <p:spPr bwMode="auto">
          <a:xfrm>
            <a:off x="179388" y="4581525"/>
            <a:ext cx="3671887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Результаты ГИА В 2016 году: 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167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    -       выпускников 9 классов</a:t>
            </a:r>
          </a:p>
          <a:p>
            <a:pPr algn="ctr">
              <a:lnSpc>
                <a:spcPct val="150000"/>
              </a:lnSpc>
            </a:pPr>
            <a:r>
              <a:rPr lang="ru-RU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     -       выпускника 11 классов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995738" y="4549775"/>
          <a:ext cx="4968875" cy="1616075"/>
        </p:xfrm>
        <a:graphic>
          <a:graphicData uri="http://schemas.openxmlformats.org/drawingml/2006/table">
            <a:tbl>
              <a:tblPr/>
              <a:tblGrid>
                <a:gridCol w="1008112"/>
                <a:gridCol w="2016224"/>
                <a:gridCol w="1944215"/>
              </a:tblGrid>
              <a:tr h="5385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Более 60 баллов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Более 80 баллов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год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9%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85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</a:t>
                      </a:r>
                      <a:r>
                        <a:rPr lang="ru-RU" sz="18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год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36%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25%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121" name="TextBox 6"/>
          <p:cNvSpPr txBox="1">
            <a:spLocks noChangeArrowheads="1"/>
          </p:cNvSpPr>
          <p:nvPr/>
        </p:nvSpPr>
        <p:spPr bwMode="auto">
          <a:xfrm>
            <a:off x="4859338" y="4076700"/>
            <a:ext cx="30257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Результаты ЕГЭ</a:t>
            </a:r>
          </a:p>
        </p:txBody>
      </p:sp>
      <p:graphicFrame>
        <p:nvGraphicFramePr>
          <p:cNvPr id="4098" name="Диаграмма 4"/>
          <p:cNvGraphicFramePr>
            <a:graphicFrameLocks/>
          </p:cNvGraphicFramePr>
          <p:nvPr/>
        </p:nvGraphicFramePr>
        <p:xfrm>
          <a:off x="128588" y="785813"/>
          <a:ext cx="4781550" cy="3414712"/>
        </p:xfrm>
        <a:graphic>
          <a:graphicData uri="http://schemas.openxmlformats.org/presentationml/2006/ole">
            <p:oleObj spid="_x0000_s4098" r:id="rId3" imgW="4785775" imgH="3414056" progId="Excel.Chart.8">
              <p:embed/>
            </p:oleObj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4999038" y="981075"/>
          <a:ext cx="3992562" cy="2808288"/>
        </p:xfrm>
        <a:graphic>
          <a:graphicData uri="http://schemas.openxmlformats.org/drawingml/2006/table">
            <a:tbl>
              <a:tblPr/>
              <a:tblGrid>
                <a:gridCol w="162560"/>
                <a:gridCol w="1024572"/>
                <a:gridCol w="972972"/>
                <a:gridCol w="903474"/>
                <a:gridCol w="929641"/>
              </a:tblGrid>
              <a:tr h="889701"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обучающихся во вторую смену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учеников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93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2013 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2014год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2015год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2016год</a:t>
                      </a:r>
                      <a:endParaRPr lang="ru-RU" sz="1400" b="1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693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162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152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99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476672"/>
            <a:ext cx="3816424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Конкурсное движение</a:t>
            </a:r>
          </a:p>
        </p:txBody>
      </p:sp>
      <p:sp>
        <p:nvSpPr>
          <p:cNvPr id="3" name="Содержимое 2"/>
          <p:cNvSpPr txBox="1">
            <a:spLocks/>
          </p:cNvSpPr>
          <p:nvPr/>
        </p:nvSpPr>
        <p:spPr>
          <a:xfrm>
            <a:off x="250825" y="1196975"/>
            <a:ext cx="8602663" cy="863600"/>
          </a:xfrm>
          <a:prstGeom prst="rect">
            <a:avLst/>
          </a:prstGeom>
        </p:spPr>
        <p:txBody>
          <a:bodyPr/>
          <a:lstStyle/>
          <a:p>
            <a:pPr marL="365125" indent="-255588" algn="ctr">
              <a:spcBef>
                <a:spcPts val="400"/>
              </a:spcBef>
              <a:buClr>
                <a:schemeClr val="accent1"/>
              </a:buClr>
              <a:buSzPct val="68000"/>
              <a:buFont typeface="Wingdings 2" pitchFamily="18" charset="2"/>
              <a:buNone/>
              <a:defRPr/>
            </a:pPr>
            <a:r>
              <a:rPr lang="ru-RU" sz="2700" dirty="0">
                <a:latin typeface="+mn-lt"/>
              </a:rPr>
              <a:t>  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Областной конкурс проектов по созданию информационно- библиотечных центров</a:t>
            </a:r>
          </a:p>
        </p:txBody>
      </p:sp>
      <p:sp>
        <p:nvSpPr>
          <p:cNvPr id="4" name="Блок-схема: перфолента 3"/>
          <p:cNvSpPr/>
          <p:nvPr/>
        </p:nvSpPr>
        <p:spPr>
          <a:xfrm>
            <a:off x="539750" y="2349500"/>
            <a:ext cx="3048000" cy="2667000"/>
          </a:xfrm>
          <a:prstGeom prst="flowChartPunchedTape">
            <a:avLst/>
          </a:prstGeom>
          <a:solidFill>
            <a:schemeClr val="accent1">
              <a:alpha val="36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8919" name="TextBox 4"/>
          <p:cNvSpPr txBox="1">
            <a:spLocks noChangeArrowheads="1"/>
          </p:cNvSpPr>
          <p:nvPr/>
        </p:nvSpPr>
        <p:spPr bwMode="auto">
          <a:xfrm>
            <a:off x="611188" y="2924175"/>
            <a:ext cx="2895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ГРАНТ </a:t>
            </a:r>
          </a:p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МОУ гимназия №1</a:t>
            </a: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5148263" y="2349500"/>
            <a:ext cx="3048000" cy="2590800"/>
          </a:xfrm>
          <a:prstGeom prst="flowChartPunchedTape">
            <a:avLst/>
          </a:prstGeom>
          <a:solidFill>
            <a:schemeClr val="accent1">
              <a:alpha val="36000"/>
            </a:schemeClr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8921" name="TextBox 6"/>
          <p:cNvSpPr txBox="1">
            <a:spLocks noChangeArrowheads="1"/>
          </p:cNvSpPr>
          <p:nvPr/>
        </p:nvSpPr>
        <p:spPr bwMode="auto">
          <a:xfrm>
            <a:off x="5219700" y="2924175"/>
            <a:ext cx="2895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ГРАНТ </a:t>
            </a:r>
          </a:p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МОУ </a:t>
            </a:r>
          </a:p>
          <a:p>
            <a:pPr algn="ctr" eaLnBrk="0" hangingPunct="0"/>
            <a:r>
              <a:rPr lang="ru-RU" sz="3200" b="1">
                <a:solidFill>
                  <a:srgbClr val="FF0000"/>
                </a:solidFill>
              </a:rPr>
              <a:t>лицей №3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2988" y="5084763"/>
            <a:ext cx="2057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300 000 рублей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95963" y="5084763"/>
            <a:ext cx="20574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50 000 рублей</a:t>
            </a:r>
          </a:p>
        </p:txBody>
      </p:sp>
      <p:sp>
        <p:nvSpPr>
          <p:cNvPr id="38924" name="TextBox 9"/>
          <p:cNvSpPr txBox="1">
            <a:spLocks noChangeArrowheads="1"/>
          </p:cNvSpPr>
          <p:nvPr/>
        </p:nvSpPr>
        <p:spPr bwMode="auto">
          <a:xfrm>
            <a:off x="3348038" y="5589588"/>
            <a:ext cx="5472112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конкурсном отборе организаций Костромской области, реализующих Программы краеведческого образования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Гимназия №1 им. Л.И. Белова заняла второе место в рейтинге и выиграла грант в сумме 100 тыс. рублей.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1760" y="188640"/>
            <a:ext cx="446449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Воспитательная работа</a:t>
            </a:r>
          </a:p>
        </p:txBody>
      </p:sp>
      <p:pic>
        <p:nvPicPr>
          <p:cNvPr id="3" name="Содержимое 3" descr="3cH0RdEW3d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620688"/>
            <a:ext cx="4176464" cy="2879251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179388" y="3500438"/>
            <a:ext cx="8785225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Призёры телепроекта ГТРК «Приказано выжить»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Победители профильной смены военно-спортивного лагеря «Юный патриот»</a:t>
            </a: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Победители финальных соревнований на открытый кубок ДОСААФ России</a:t>
            </a: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3" name="Рисунок 6" descr="http://galich.smi44.ru/upload/Парашют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692150"/>
            <a:ext cx="410368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Прямоугольник 8"/>
          <p:cNvSpPr>
            <a:spLocks noChangeArrowheads="1"/>
          </p:cNvSpPr>
          <p:nvPr/>
        </p:nvSpPr>
        <p:spPr bwMode="auto">
          <a:xfrm rot="10800000" flipV="1">
            <a:off x="179388" y="3486150"/>
            <a:ext cx="87137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«ЮНАРМИЯ» Военно-патриотический клуб «Стяг»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МОУ гимназия №1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400" b="1">
                <a:latin typeface="Times New Roman" pitchFamily="18" charset="0"/>
                <a:cs typeface="Times New Roman" pitchFamily="18" charset="0"/>
              </a:rPr>
              <a:t> – руководитель И.Н. Шунейко</a:t>
            </a:r>
          </a:p>
          <a:p>
            <a:pPr algn="ctr"/>
            <a:endParaRPr lang="ru-RU" sz="14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5" name="Рисунок 9" descr="В Галиче создан отряд &quot;Александр Невский&quot;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437063"/>
            <a:ext cx="3960813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Прямоугольник 10"/>
          <p:cNvSpPr>
            <a:spLocks noChangeArrowheads="1"/>
          </p:cNvSpPr>
          <p:nvPr/>
        </p:nvSpPr>
        <p:spPr bwMode="auto">
          <a:xfrm rot="10800000" flipV="1">
            <a:off x="179388" y="4786313"/>
            <a:ext cx="45370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 базе клуба «Мы, закон и порядок» создан военно - патриотический отряд «Александр Невский»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(руководитель Н.П. Комаров)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616" y="188640"/>
            <a:ext cx="698477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76600" y="908050"/>
            <a:ext cx="5472113" cy="1008063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356100" y="2420938"/>
            <a:ext cx="4103688" cy="79216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267200" y="3933825"/>
            <a:ext cx="42672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48 образовательных программ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284663" y="3716338"/>
            <a:ext cx="4495800" cy="792162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787900" y="2492375"/>
            <a:ext cx="327660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Обучается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1400 детей</a:t>
            </a: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3779838" y="1341438"/>
            <a:ext cx="6324600" cy="808037"/>
          </a:xfrm>
          <a:prstGeom prst="rect">
            <a:avLst/>
          </a:prstGeom>
        </p:spPr>
        <p:txBody>
          <a:bodyPr/>
          <a:lstStyle/>
          <a:p>
            <a:pPr marL="365125" indent="-255588" fontAlgn="auto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2"/>
              <a:buNone/>
              <a:defRPr/>
            </a:pPr>
            <a:r>
              <a:rPr lang="ru-RU" sz="2800" b="1" i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Дом детства и юношества</a:t>
            </a:r>
          </a:p>
        </p:txBody>
      </p:sp>
      <p:pic>
        <p:nvPicPr>
          <p:cNvPr id="9" name="Рисунок 8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2988841" cy="273630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348038" y="4797425"/>
            <a:ext cx="5688012" cy="1727200"/>
          </a:xfrm>
          <a:prstGeom prst="round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492500" y="4941888"/>
            <a:ext cx="504031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Работают технические объединения «</a:t>
            </a:r>
            <a:r>
              <a:rPr lang="ru-RU" sz="1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Авиамоделирование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» и  </a:t>
            </a:r>
            <a:r>
              <a:rPr lang="ru-RU" sz="1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удомоделирование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r>
              <a:rPr lang="en-US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творческое объединение «Школа юных экскурсоводов»</a:t>
            </a:r>
            <a:r>
              <a:rPr lang="en-US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объединения  робототехнического и компьютерного творчества («Компьютерное </a:t>
            </a:r>
            <a:r>
              <a:rPr lang="ru-RU" sz="1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легоконструирование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Перворобот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») </a:t>
            </a:r>
            <a:r>
              <a:rPr lang="en-US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хореографический </a:t>
            </a:r>
            <a:r>
              <a:rPr lang="ru-RU" sz="1400" b="1" dirty="0" err="1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ансабль</a:t>
            </a:r>
            <a:r>
              <a:rPr lang="ru-RU" sz="14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«Искорка»</a:t>
            </a:r>
          </a:p>
        </p:txBody>
      </p:sp>
      <p:pic>
        <p:nvPicPr>
          <p:cNvPr id="40974" name="Picture 15" descr="http://www.eduportal44.ru/Galich/domdiu/DocLib34/Царство%20творчества%20детей/_DSC8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429000"/>
            <a:ext cx="30257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08501"/>
            <a:ext cx="8640960" cy="8002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государственной Программы РФ «Доступная среда»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Направлено 2516,1 тыс. руб.,  в том числе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федеральный бюджет – 1767,0 тыс. руб., бюджет городского округа – 749,1 тыс. рублей</a:t>
            </a:r>
            <a:endParaRPr lang="en-US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9" name="Picture 1" descr="\\Mamistovaip\Документы\Сллайды ДДиЮ Доступная среда\муфельная печь и гончарные круги ДДиЮ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73238"/>
            <a:ext cx="42386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4572000" y="908050"/>
            <a:ext cx="43926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200" b="1">
                <a:latin typeface="Times New Roman" pitchFamily="18" charset="0"/>
                <a:cs typeface="Times New Roman" pitchFamily="18" charset="0"/>
              </a:rPr>
              <a:t>В МОУ ДОД Дом детства и юношества приобретено специализированное оборудование для открытия гончарной мастерской</a:t>
            </a:r>
            <a:r>
              <a:rPr lang="en-US" sz="1200" b="1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установлен пандус</a:t>
            </a:r>
            <a:r>
              <a:rPr lang="en-US" sz="1200" b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приобретена мебель для класса. </a:t>
            </a:r>
          </a:p>
          <a:p>
            <a:endParaRPr lang="ru-RU"/>
          </a:p>
        </p:txBody>
      </p:sp>
      <p:sp>
        <p:nvSpPr>
          <p:cNvPr id="41991" name="TextBox 10"/>
          <p:cNvSpPr txBox="1">
            <a:spLocks noChangeArrowheads="1"/>
          </p:cNvSpPr>
          <p:nvPr/>
        </p:nvSpPr>
        <p:spPr bwMode="auto">
          <a:xfrm flipH="1">
            <a:off x="539750" y="4581525"/>
            <a:ext cx="3857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</a:t>
            </a:r>
          </a:p>
        </p:txBody>
      </p:sp>
      <p:sp>
        <p:nvSpPr>
          <p:cNvPr id="41992" name="TextBox 7"/>
          <p:cNvSpPr txBox="1">
            <a:spLocks noChangeArrowheads="1"/>
          </p:cNvSpPr>
          <p:nvPr/>
        </p:nvSpPr>
        <p:spPr bwMode="auto">
          <a:xfrm>
            <a:off x="4643438" y="4057650"/>
            <a:ext cx="403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Муфельная печи и гончарные круги</a:t>
            </a:r>
          </a:p>
        </p:txBody>
      </p:sp>
      <p:pic>
        <p:nvPicPr>
          <p:cNvPr id="41993" name="Рисунок 8" descr="http://www.eduportal44.ru/Galich/domdiu/DocLib35/Материалы%20для%20гончарной%20мастерской/шлифовальная%20машин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52513"/>
            <a:ext cx="403225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4" name="TextBox 9"/>
          <p:cNvSpPr txBox="1">
            <a:spLocks noChangeArrowheads="1"/>
          </p:cNvSpPr>
          <p:nvPr/>
        </p:nvSpPr>
        <p:spPr bwMode="auto">
          <a:xfrm>
            <a:off x="755650" y="3284538"/>
            <a:ext cx="35147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Бормашина (230 насадок)</a:t>
            </a:r>
          </a:p>
          <a:p>
            <a:pPr algn="ctr"/>
            <a:endParaRPr lang="ru-RU"/>
          </a:p>
        </p:txBody>
      </p:sp>
      <p:pic>
        <p:nvPicPr>
          <p:cNvPr id="41995" name="Рисунок 10" descr="http://www.eduportal44.ru/Galich/domdiu/DocLib35/Материалы%20для%20гончарной%20мастерской/мебель%20и%20стеллаж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644900"/>
            <a:ext cx="4103688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6" name="Рисунок 11" descr="http://www.eduportal44.ru/Galich/domdiu/DocLib35/ФОТОХРОНИКА%20РЕМОНТНЫХ%20РАБОТ/30.12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65625"/>
            <a:ext cx="432117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35292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Реализация государственной Программы РФ «Доступная среда»</a:t>
            </a:r>
          </a:p>
        </p:txBody>
      </p:sp>
      <p:pic>
        <p:nvPicPr>
          <p:cNvPr id="43013" name="Picture 2" descr="\\Mamistovaip\Документы\слайды дсад 10 Доступная среда\IMG_0009 Дс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836613"/>
            <a:ext cx="38862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4" name="Rectangle 8"/>
          <p:cNvSpPr>
            <a:spLocks noChangeArrowheads="1"/>
          </p:cNvSpPr>
          <p:nvPr/>
        </p:nvSpPr>
        <p:spPr bwMode="auto">
          <a:xfrm>
            <a:off x="395288" y="3656013"/>
            <a:ext cx="3889375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altLang="zh-CN" sz="1400"/>
              <a:t>В МДОУ детский сад №10 оборудован пандус, приобретены специальные приспособления для детей с ограниченными возможностями (специальный стол, cтул, ходунки, инвалидное кресло и др.), приобретена интерактивная доска, ноутбук со специальным программным обеспечением, декоративно-развивающая панель, стол- «мозаика», новое оснащение получило санитарно - гигиеническое помещение</a:t>
            </a:r>
          </a:p>
        </p:txBody>
      </p:sp>
      <p:pic>
        <p:nvPicPr>
          <p:cNvPr id="43015" name="Picture 10" descr="http://galich.smi44.ru/upload/ДС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3644900"/>
            <a:ext cx="4392612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12" descr="http://galich.smi44.ru/upload/ДС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836613"/>
            <a:ext cx="442912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 descr="G:\Новая папка (2)\папка1\IMG_6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557338"/>
            <a:ext cx="41036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19250" y="188913"/>
            <a:ext cx="590550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Молодежная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политика</a:t>
            </a:r>
          </a:p>
        </p:txBody>
      </p:sp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395288" y="836613"/>
            <a:ext cx="8353425" cy="584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1002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eaLnBrk="0" hangingPunct="0"/>
            <a:r>
              <a:rPr lang="ru-RU" altLang="zh-CN">
                <a:solidFill>
                  <a:schemeClr val="tx1"/>
                </a:solidFill>
                <a:latin typeface="Arial" pitchFamily="34" charset="0"/>
              </a:rPr>
              <a:t>В 2016 году учреждениями молодёжной сферы организованы и проведены 231 мероприятие с охватом молодежи 5158 человек. </a:t>
            </a:r>
          </a:p>
        </p:txBody>
      </p:sp>
      <p:pic>
        <p:nvPicPr>
          <p:cNvPr id="44039" name="Рисунок 5" descr="G:\9ic9kYLG5W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628775"/>
            <a:ext cx="42481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9" descr="&amp;Vcy; &amp;Scy;&amp;ocy;&amp;vcy;&amp;iecy;&amp;tcy;&amp;iecy; &amp;mcy;&amp;ocy;&amp;lcy;&amp;ocy;&amp;dcy;&amp;iecy;&amp;zhcy;&amp;icy; - &amp;pcy;&amp;ocy;&amp;pcy;&amp;ocy;&amp;lcy;&amp;ncy;&amp;iecy;&amp;ncy;&amp;icy;&amp;ie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92600"/>
            <a:ext cx="4248150" cy="234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221163"/>
            <a:ext cx="4572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Молодежные акции</a:t>
            </a: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- акция «Молодёжь против террора»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молодёжная </a:t>
            </a:r>
            <a:r>
              <a:rPr lang="ru-RU" sz="1000" b="1" dirty="0" err="1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- акция «Победный май»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молодёжная акция «Шаг к здоровью»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муниципальный этап областного конкурса студенческого творчества «Студенческая весна»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«День призывника»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фестиваль допризывной молодёжи «Готов к защите Родины»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молодёжный образовательный форум «Я – Галичанин! Я – Патриот!»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 городские акция «Я – гражданин России», «Лес Победы», «Под флагом единым», «Память» и «Дорога к обелиску»,«С днем народного единства»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95288" y="1849438"/>
          <a:ext cx="3455987" cy="1219200"/>
        </p:xfrm>
        <a:graphic>
          <a:graphicData uri="http://schemas.openxmlformats.org/drawingml/2006/table">
            <a:tbl>
              <a:tblPr/>
              <a:tblGrid>
                <a:gridCol w="3456383"/>
              </a:tblGrid>
              <a:tr h="11521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участники- </a:t>
                      </a: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766 человек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(конкурсы – 125 человек;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мероприятия, форумы, акции – 641 человек),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призёры – 61 человек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5060" name="Rectangle 1"/>
          <p:cNvSpPr>
            <a:spLocks noChangeArrowheads="1"/>
          </p:cNvSpPr>
          <p:nvPr/>
        </p:nvSpPr>
        <p:spPr bwMode="auto">
          <a:xfrm rot="10800000" flipV="1">
            <a:off x="323850" y="263525"/>
            <a:ext cx="3455988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ru-RU" sz="1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областных  мероприятиях, акциях, конкурсах, фестивалях, форумах по молодёжной политике</a:t>
            </a:r>
          </a:p>
          <a:p>
            <a:pPr eaLnBrk="0" hangingPunct="0"/>
            <a:endParaRPr lang="ru-RU" sz="1400"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1" name="Рисунок 4" descr="G:\Новая папка (2)\папка4\J4AhX73_Ek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429000"/>
            <a:ext cx="4248150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6" name="TextBox 5"/>
          <p:cNvSpPr txBox="1">
            <a:spLocks noChangeArrowheads="1"/>
          </p:cNvSpPr>
          <p:nvPr/>
        </p:nvSpPr>
        <p:spPr bwMode="auto">
          <a:xfrm rot="10800000" flipV="1">
            <a:off x="2627313" y="260350"/>
            <a:ext cx="295275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Молодежная политика</a:t>
            </a:r>
          </a:p>
        </p:txBody>
      </p:sp>
      <p:sp>
        <p:nvSpPr>
          <p:cNvPr id="45063" name="TextBox 6"/>
          <p:cNvSpPr txBox="1">
            <a:spLocks noChangeArrowheads="1"/>
          </p:cNvSpPr>
          <p:nvPr/>
        </p:nvSpPr>
        <p:spPr bwMode="auto">
          <a:xfrm>
            <a:off x="4787900" y="765175"/>
            <a:ext cx="3960813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во Всероссийских конкурсах по молодёжной политике</a:t>
            </a:r>
          </a:p>
          <a:p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5064" name="Прямоугольник 8"/>
          <p:cNvSpPr>
            <a:spLocks noChangeArrowheads="1"/>
          </p:cNvSpPr>
          <p:nvPr/>
        </p:nvSpPr>
        <p:spPr bwMode="auto">
          <a:xfrm>
            <a:off x="5076825" y="1268413"/>
            <a:ext cx="3167063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участники- 27 человек</a:t>
            </a:r>
          </a:p>
          <a:p>
            <a:pPr algn="ctr"/>
            <a:r>
              <a:rPr lang="ru-RU" sz="16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призёры</a:t>
            </a:r>
            <a:r>
              <a:rPr lang="ru-RU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— 13 человек</a:t>
            </a:r>
            <a:endParaRPr lang="ru-RU">
              <a:solidFill>
                <a:srgbClr val="000000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45065" name="Рисунок 1" descr="G:\Новая папка (2)\img_3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916113"/>
            <a:ext cx="37877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Рисунок 4" descr="G:\Стяг Зарница-2016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508500"/>
            <a:ext cx="38163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Диаграмма 7"/>
          <p:cNvGraphicFramePr/>
          <p:nvPr/>
        </p:nvGraphicFramePr>
        <p:xfrm>
          <a:off x="395536" y="2276872"/>
          <a:ext cx="3528392" cy="3528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884238" y="463550"/>
            <a:ext cx="7375525" cy="33813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just" eaLnBrk="0" hangingPunct="0">
              <a:defRPr/>
            </a:pPr>
            <a:r>
              <a:rPr lang="ru-RU" sz="16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Профилактика безнадзорности и правонарушений несовершеннолетних</a:t>
            </a:r>
            <a:r>
              <a:rPr lang="ru-RU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endParaRPr lang="ru-RU" sz="1600" dirty="0"/>
          </a:p>
        </p:txBody>
      </p:sp>
      <p:sp>
        <p:nvSpPr>
          <p:cNvPr id="46084" name="Rectangle 2"/>
          <p:cNvSpPr>
            <a:spLocks noChangeArrowheads="1"/>
          </p:cNvSpPr>
          <p:nvPr/>
        </p:nvSpPr>
        <p:spPr bwMode="auto">
          <a:xfrm rot="10800000" flipV="1">
            <a:off x="250825" y="873125"/>
            <a:ext cx="4033838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tabLst>
                <a:tab pos="228600" algn="l"/>
              </a:tabLst>
            </a:pPr>
            <a:r>
              <a:rPr lang="ru-RU" sz="1400" b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2016 году было  проведено 23 заседаний комиссии, рассмотрено 248 персональных дел, из них 95 - в отношении несовершеннолетних, 153 - в отношении законных представителей несовершеннолетних. </a:t>
            </a:r>
            <a:endParaRPr lang="ru-RU" sz="14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7109" name="TextBox 10"/>
          <p:cNvSpPr txBox="1">
            <a:spLocks noChangeArrowheads="1"/>
          </p:cNvSpPr>
          <p:nvPr/>
        </p:nvSpPr>
        <p:spPr bwMode="auto">
          <a:xfrm>
            <a:off x="4572000" y="1557338"/>
            <a:ext cx="43211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2016 году разработан проект </a:t>
            </a:r>
            <a:endParaRPr lang="en-US" sz="16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16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"Семья - единое целое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 получил грант Фонда поддержки детей, находящихся в трудной жизненной ситуации в размере 1 898, 5 тыс. руб., который направлен на укрепление материально - технической базы муниципальных учреждений и проведение мероприятий. </a:t>
            </a: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16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 реализуется на территории города с 1 апреля 2016 года до 30 сентября 2017 года. </a:t>
            </a:r>
          </a:p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/>
          <p:cNvSpPr txBox="1">
            <a:spLocks noChangeArrowheads="1"/>
          </p:cNvSpPr>
          <p:nvPr/>
        </p:nvSpPr>
        <p:spPr bwMode="auto">
          <a:xfrm>
            <a:off x="3924300" y="6207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484313"/>
            <a:ext cx="2409825" cy="15890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7108" name="Прямоугольник 6"/>
          <p:cNvSpPr>
            <a:spLocks noChangeArrowheads="1"/>
          </p:cNvSpPr>
          <p:nvPr/>
        </p:nvSpPr>
        <p:spPr bwMode="auto">
          <a:xfrm>
            <a:off x="179388" y="35004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В МУК «ЦКД «Ритм» постоянно работает 31 клубов, кружков и творческих коллективов, в которых занимаются 623 человека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91880" y="210126"/>
            <a:ext cx="1944216" cy="338554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471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341438"/>
            <a:ext cx="3095625" cy="19272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47113" name="Прямоугольник 10"/>
          <p:cNvSpPr>
            <a:spLocks noChangeArrowheads="1"/>
          </p:cNvSpPr>
          <p:nvPr/>
        </p:nvSpPr>
        <p:spPr bwMode="auto">
          <a:xfrm>
            <a:off x="4932363" y="5589588"/>
            <a:ext cx="36718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За текущий период 2016 году МУК «ЦКД «Ритм» проведено 523 мероприятия, количество посещений которых — 280475 чел. </a:t>
            </a:r>
          </a:p>
        </p:txBody>
      </p:sp>
      <p:pic>
        <p:nvPicPr>
          <p:cNvPr id="4711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888" y="1557338"/>
            <a:ext cx="2735262" cy="22320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71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088" y="4365625"/>
            <a:ext cx="3455987" cy="2159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71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3800" y="3716338"/>
            <a:ext cx="3671888" cy="194468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47117" name="TextBox 12"/>
          <p:cNvSpPr txBox="1">
            <a:spLocks noChangeArrowheads="1"/>
          </p:cNvSpPr>
          <p:nvPr/>
        </p:nvSpPr>
        <p:spPr bwMode="auto">
          <a:xfrm>
            <a:off x="179388" y="549275"/>
            <a:ext cx="89646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Творческие коллективы активно принимают участие в фестивалях и конкурсах областного, межрегионального, всероссийского и международного уровня (132 участника) . Звания лауреатов и дипломантов получили  16 талантливых галичанина</a:t>
            </a:r>
            <a:endParaRPr lang="ru-RU" sz="16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468313" y="296863"/>
            <a:ext cx="8424862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Малое и среднее предпринимательство</a:t>
            </a:r>
          </a:p>
        </p:txBody>
      </p:sp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250825" y="4465638"/>
            <a:ext cx="4033838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настоящее время в городе Галиче функционируют 637 субъекта малого и среднего предпринимательства</a:t>
            </a:r>
          </a:p>
          <a:p>
            <a:pPr algn="just">
              <a:defRPr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Всего в малом и среднем бизнесе города занято 3 584 человека (включая индивидуальных предпринимателей), что составляет около 40 % от числа трудоспособного населения города. </a:t>
            </a:r>
          </a:p>
          <a:p>
            <a:pPr indent="450850" algn="just" eaLnBrk="0" hangingPunct="0">
              <a:defRPr/>
            </a:pPr>
            <a:endParaRPr lang="ru-RU" sz="1400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323528" y="836712"/>
          <a:ext cx="388843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365625"/>
            <a:ext cx="3744912" cy="23034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5366" name="Picture 6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692150"/>
            <a:ext cx="37449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4356100" y="2997200"/>
            <a:ext cx="4787900" cy="166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latin typeface="Times New Roman" pitchFamily="18" charset="0"/>
                <a:cs typeface="Times New Roman" pitchFamily="18" charset="0"/>
              </a:rPr>
              <a:t>В 2016 году предоставлена в рамках реализации подпрограммы «Поддержка и развитие субъектов малого и среднего предпринимательства в Костромской области»  государственной программы Костромской области «Экономическое развитие Костромской области на период до 2025 года» государственная поддержка в размере 2936</a:t>
            </a:r>
            <a:r>
              <a:rPr lang="en-US" sz="1200" b="1">
                <a:latin typeface="Times New Roman" pitchFamily="18" charset="0"/>
                <a:cs typeface="Times New Roman" pitchFamily="18" charset="0"/>
              </a:rPr>
              <a:t>,7 </a:t>
            </a:r>
            <a:r>
              <a:rPr lang="ru-RU" sz="1200" b="1">
                <a:latin typeface="Times New Roman" pitchFamily="18" charset="0"/>
                <a:cs typeface="Times New Roman" pitchFamily="18" charset="0"/>
              </a:rPr>
              <a:t>тыс. рублей ООО «Полигон» и ИП Сотников Н.А.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2"/>
          <p:cNvSpPr txBox="1">
            <a:spLocks noChangeArrowheads="1"/>
          </p:cNvSpPr>
          <p:nvPr/>
        </p:nvSpPr>
        <p:spPr bwMode="auto">
          <a:xfrm>
            <a:off x="3924300" y="6207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491880" y="188640"/>
            <a:ext cx="194421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</p:txBody>
      </p:sp>
      <p:pic>
        <p:nvPicPr>
          <p:cNvPr id="48134" name="Рисунок 12" descr="E:\Отчет главы\Фото хор ветеранов\народный коллектив хор ветеранов войны и труд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692150"/>
            <a:ext cx="450056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Рисунок 13" descr="E:\Отчет главы\Фото хор ветеранов\Народный коллектив студия эстрадного пения Вдохновение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3716338"/>
            <a:ext cx="47339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Box 14"/>
          <p:cNvSpPr txBox="1">
            <a:spLocks noChangeArrowheads="1"/>
          </p:cNvSpPr>
          <p:nvPr/>
        </p:nvSpPr>
        <p:spPr bwMode="auto">
          <a:xfrm>
            <a:off x="5076825" y="836613"/>
            <a:ext cx="36718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В 2016 году исполнилось 30 лет</a:t>
            </a:r>
          </a:p>
        </p:txBody>
      </p:sp>
      <p:sp>
        <p:nvSpPr>
          <p:cNvPr id="48137" name="TextBox 15"/>
          <p:cNvSpPr txBox="1">
            <a:spLocks noChangeArrowheads="1"/>
          </p:cNvSpPr>
          <p:nvPr/>
        </p:nvSpPr>
        <p:spPr bwMode="auto">
          <a:xfrm>
            <a:off x="5148263" y="1700213"/>
            <a:ext cx="3671887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народному коллективу студии эстрадного пения "Вдохновение" (руководитель Михайлов Анатолий Петрович)</a:t>
            </a:r>
          </a:p>
        </p:txBody>
      </p:sp>
      <p:sp>
        <p:nvSpPr>
          <p:cNvPr id="48138" name="TextBox 16"/>
          <p:cNvSpPr txBox="1">
            <a:spLocks noChangeArrowheads="1"/>
          </p:cNvSpPr>
          <p:nvPr/>
        </p:nvSpPr>
        <p:spPr bwMode="auto">
          <a:xfrm>
            <a:off x="179388" y="4005263"/>
            <a:ext cx="388778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народному хору ветеранов войны и труда</a:t>
            </a:r>
          </a:p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 (руководитель Смирнова Лариса Валерьевна)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2"/>
          <p:cNvSpPr txBox="1">
            <a:spLocks noChangeArrowheads="1"/>
          </p:cNvSpPr>
          <p:nvPr/>
        </p:nvSpPr>
        <p:spPr bwMode="auto">
          <a:xfrm>
            <a:off x="3924300" y="6207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11188" y="333375"/>
            <a:ext cx="8137525" cy="92392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</a:t>
            </a: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творческих коллективов города </a:t>
            </a: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фестивалях и конкурсах всероссийского и международного уровней: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Управляющая кнопка: назад 10">
            <a:hlinkClick r:id="" action="ppaction://hlinkshowjump?jump=previousslide" highlightClick="1"/>
          </p:cNvPr>
          <p:cNvSpPr/>
          <p:nvPr/>
        </p:nvSpPr>
        <p:spPr>
          <a:xfrm>
            <a:off x="250825" y="3068638"/>
            <a:ext cx="1042988" cy="1042987"/>
          </a:xfrm>
          <a:prstGeom prst="actionButtonBackPrevious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9157" name="TextBox 5"/>
          <p:cNvSpPr txBox="1">
            <a:spLocks noChangeArrowheads="1"/>
          </p:cNvSpPr>
          <p:nvPr/>
        </p:nvSpPr>
        <p:spPr bwMode="auto">
          <a:xfrm>
            <a:off x="2051050" y="1844675"/>
            <a:ext cx="57610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на международном уровне: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r>
              <a:rPr lang="ru-RU">
                <a:latin typeface="Times New Roman" pitchFamily="18" charset="0"/>
                <a:cs typeface="Times New Roman" pitchFamily="18" charset="0"/>
              </a:rPr>
              <a:t>фестиваль народного творчества «Наши древние столицы» (народный коллектив вокальной ансамбль "Медуница" рук. Д.В. Воробьев) (6 чел.) - лауреат фестиваля конкурса)</a:t>
            </a:r>
          </a:p>
          <a:p>
            <a:endParaRPr lang="ru-RU"/>
          </a:p>
        </p:txBody>
      </p:sp>
      <p:sp>
        <p:nvSpPr>
          <p:cNvPr id="49158" name="TextBox 6"/>
          <p:cNvSpPr txBox="1">
            <a:spLocks noChangeArrowheads="1"/>
          </p:cNvSpPr>
          <p:nvPr/>
        </p:nvSpPr>
        <p:spPr bwMode="auto">
          <a:xfrm>
            <a:off x="2124075" y="4005263"/>
            <a:ext cx="611981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b="1">
                <a:latin typeface="Times New Roman" pitchFamily="18" charset="0"/>
                <a:cs typeface="Times New Roman" pitchFamily="18" charset="0"/>
              </a:rPr>
              <a:t>на всероссийском уровне:</a:t>
            </a:r>
            <a:endParaRPr lang="ru-RU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хоровой фестиваль-конкурс (народный коллектив хор «Родники» ( рук. С.А.Шилова) (27 чел.) - диплом участника)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3924300" y="62071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0179" name="TextBox 15"/>
          <p:cNvSpPr txBox="1">
            <a:spLocks noChangeArrowheads="1"/>
          </p:cNvSpPr>
          <p:nvPr/>
        </p:nvSpPr>
        <p:spPr bwMode="auto">
          <a:xfrm>
            <a:off x="5148263" y="1700213"/>
            <a:ext cx="3671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 rot="10800000" flipV="1">
            <a:off x="827088" y="357188"/>
            <a:ext cx="7921625" cy="64611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Масштабные мероприятия с начала 2016 года в культурной жизни городского округа</a:t>
            </a:r>
          </a:p>
        </p:txBody>
      </p:sp>
      <p:sp>
        <p:nvSpPr>
          <p:cNvPr id="50181" name="TextBox 18"/>
          <p:cNvSpPr txBox="1">
            <a:spLocks noChangeArrowheads="1"/>
          </p:cNvSpPr>
          <p:nvPr/>
        </p:nvSpPr>
        <p:spPr bwMode="auto">
          <a:xfrm>
            <a:off x="611188" y="1196975"/>
            <a:ext cx="813752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акция «Молодежь против террора»</a:t>
            </a:r>
          </a:p>
          <a:p>
            <a:pPr algn="ctr"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шествие «Бессмертный полк»</a:t>
            </a:r>
          </a:p>
          <a:p>
            <a:pPr algn="ctr"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открытие мемориального камня воинам – интернационалистам</a:t>
            </a:r>
          </a:p>
          <a:p>
            <a:pPr algn="ctr"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в рамках Дня города  фестиваль национальной кухни</a:t>
            </a:r>
          </a:p>
          <a:p>
            <a:pPr algn="ctr">
              <a:buFont typeface="Wingdings" pitchFamily="2" charset="2"/>
              <a:buChar char="Ø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народный праздник «Емелина Щука»</a:t>
            </a:r>
          </a:p>
        </p:txBody>
      </p:sp>
      <p:pic>
        <p:nvPicPr>
          <p:cNvPr id="50182" name="Рисунок 12" descr="http://galich.smi44.ru/upload/resize_cache/iblock/4bd/746_420_1/img_4881.jpg">
            <a:hlinkClick r:id="rId2" tooltip="&quot;&quot;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708275"/>
            <a:ext cx="3816350" cy="270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2" descr="\\Kochurovaoa\общие документы\Для доклада\img_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4663" y="2924175"/>
            <a:ext cx="4535487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Прямоугольник 5"/>
          <p:cNvSpPr>
            <a:spLocks noChangeArrowheads="1"/>
          </p:cNvSpPr>
          <p:nvPr/>
        </p:nvSpPr>
        <p:spPr bwMode="auto">
          <a:xfrm>
            <a:off x="179388" y="260350"/>
            <a:ext cx="8713787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2016 год  в России объявлен Годом Кино</a:t>
            </a:r>
          </a:p>
        </p:txBody>
      </p:sp>
      <p:pic>
        <p:nvPicPr>
          <p:cNvPr id="51203" name="Picture 5" descr="http://galich.smi44.ru/upload/%D0%9A%D0%B8%D0%BD%D0%BE%D0%B7%D0%B0%D0%B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4300" y="3860800"/>
            <a:ext cx="4968875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Рисунок 5" descr="E:\Отчет главы\Достижения в сфере культура\кинотеатр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196975"/>
            <a:ext cx="4186237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4859338" y="1341438"/>
            <a:ext cx="403383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 счет средств Фонда социальной и экономической поддержки отечественной кинематографии и ООО "Тетерин - фильм" в ноябре 2016 года в ЦКД «Ритм» переоборудовано 2 кинозала с пропускной способностью 358 человек  и приобретено современное кинооборудование (на данные мероприятия направлено порядка 16 млн. рублей)</a:t>
            </a:r>
          </a:p>
          <a:p>
            <a:r>
              <a:rPr lang="ru-RU"/>
              <a:t>  </a:t>
            </a:r>
          </a:p>
        </p:txBody>
      </p:sp>
      <p:sp>
        <p:nvSpPr>
          <p:cNvPr id="51206" name="TextBox 9"/>
          <p:cNvSpPr txBox="1">
            <a:spLocks noChangeArrowheads="1"/>
          </p:cNvSpPr>
          <p:nvPr/>
        </p:nvSpPr>
        <p:spPr bwMode="auto">
          <a:xfrm>
            <a:off x="250825" y="4437063"/>
            <a:ext cx="352901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муниципальном учреждении молодежный центр "Фаворит" были организованы благотворительные кинопоказы (5 раз в неделю) с пропускной способностью 50 человек</a:t>
            </a:r>
          </a:p>
          <a:p>
            <a:r>
              <a:rPr lang="ru-RU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179388" y="4473575"/>
            <a:ext cx="44640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ru-RU" sz="1300">
                <a:latin typeface="Times New Roman" pitchFamily="18" charset="0"/>
                <a:cs typeface="Times New Roman" pitchFamily="18" charset="0"/>
              </a:rPr>
              <a:t>Разработаны и организованы три туристических маршрута для социально незащищенных слоев населения: «Путешествие на мараловую ферму», «Святой Богородицкий источник на Котеле» - более 90 человек туристов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300">
                <a:latin typeface="Times New Roman" pitchFamily="18" charset="0"/>
                <a:cs typeface="Times New Roman" pitchFamily="18" charset="0"/>
              </a:rPr>
              <a:t>межмуниципальный «По землям Галичского княжества»</a:t>
            </a:r>
            <a:r>
              <a:rPr lang="en-US" sz="130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ru-RU" sz="1300">
                <a:latin typeface="Times New Roman" pitchFamily="18" charset="0"/>
                <a:cs typeface="Times New Roman" pitchFamily="18" charset="0"/>
              </a:rPr>
              <a:t>который включает в себя экскурсии по Галичу, Чухломе, Солигаличу, а также посещение монастырей Паисиево - Галичского и Авраамиево - Городецкого. </a:t>
            </a:r>
            <a:endParaRPr lang="ru-RU" sz="1300">
              <a:solidFill>
                <a:srgbClr val="FF0000"/>
              </a:solidFill>
              <a:latin typeface="Times New Roman" pitchFamily="18" charset="0"/>
              <a:ea typeface="Andale Sans UI" charset="-52"/>
              <a:cs typeface="Times New Roman" pitchFamily="18" charset="0"/>
            </a:endParaRPr>
          </a:p>
        </p:txBody>
      </p:sp>
      <p:sp>
        <p:nvSpPr>
          <p:cNvPr id="52227" name="TextBox 5"/>
          <p:cNvSpPr txBox="1">
            <a:spLocks noChangeArrowheads="1"/>
          </p:cNvSpPr>
          <p:nvPr/>
        </p:nvSpPr>
        <p:spPr bwMode="auto">
          <a:xfrm>
            <a:off x="2916238" y="260350"/>
            <a:ext cx="3095625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туризма</a:t>
            </a:r>
          </a:p>
        </p:txBody>
      </p:sp>
      <p:pic>
        <p:nvPicPr>
          <p:cNvPr id="52228" name="Графический объект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08050"/>
            <a:ext cx="43926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Box 8"/>
          <p:cNvSpPr txBox="1">
            <a:spLocks noChangeArrowheads="1"/>
          </p:cNvSpPr>
          <p:nvPr/>
        </p:nvSpPr>
        <p:spPr bwMode="auto">
          <a:xfrm>
            <a:off x="179388" y="765175"/>
            <a:ext cx="43926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400">
                <a:latin typeface="Times New Roman" pitchFamily="18" charset="0"/>
                <a:cs typeface="Times New Roman" pitchFamily="18" charset="0"/>
              </a:rPr>
              <a:t>В рамках программы образовательного туризма разработан и организован туристический маршрут «Заповедный град Галич» - около 3000 учащихся</a:t>
            </a:r>
          </a:p>
        </p:txBody>
      </p:sp>
      <p:sp>
        <p:nvSpPr>
          <p:cNvPr id="52230" name="TextBox 12"/>
          <p:cNvSpPr txBox="1">
            <a:spLocks noChangeArrowheads="1"/>
          </p:cNvSpPr>
          <p:nvPr/>
        </p:nvSpPr>
        <p:spPr bwMode="auto">
          <a:xfrm>
            <a:off x="5292725" y="908050"/>
            <a:ext cx="3671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</a:t>
            </a:r>
          </a:p>
        </p:txBody>
      </p:sp>
      <p:pic>
        <p:nvPicPr>
          <p:cNvPr id="52231" name="Рисунок 13" descr="E:\Отчет главы\Достижения в сфере культура\По землям Галичского княжес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860800"/>
            <a:ext cx="39608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Графический объект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557338"/>
            <a:ext cx="4171950" cy="29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323850" y="-606425"/>
            <a:ext cx="83518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</p:txBody>
      </p:sp>
      <p:pic>
        <p:nvPicPr>
          <p:cNvPr id="53251" name="Рисунок 4" descr="E:\Отчет главы\Достижения в сфере культура\экспозиционно-=выставочные залы\DSC_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836613"/>
            <a:ext cx="37592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Box 5"/>
          <p:cNvSpPr txBox="1">
            <a:spLocks noChangeArrowheads="1"/>
          </p:cNvSpPr>
          <p:nvPr/>
        </p:nvSpPr>
        <p:spPr bwMode="auto">
          <a:xfrm>
            <a:off x="250825" y="3933825"/>
            <a:ext cx="424973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В 2016 году открыты три экспозиционно-выставочных зала «Галич Православный — город который мы потеряли»; «Галич конца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XIX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начала ХХ века  в фотографиях Смодора», «Музей пожарного депо» - 300 человек.</a:t>
            </a:r>
          </a:p>
          <a:p>
            <a:endParaRPr lang="ru-RU"/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2916238" y="260350"/>
            <a:ext cx="3095625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Развитие туризма</a:t>
            </a:r>
          </a:p>
        </p:txBody>
      </p:sp>
      <p:pic>
        <p:nvPicPr>
          <p:cNvPr id="53254" name="Рисунок 7" descr="E:\Отчет главы\Достижения в сфере культура\экспозиционно-=выставочные залы\DSC_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860800"/>
            <a:ext cx="39909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Рисунок 8" descr="E:\Отчет главы\Достижения в сфере культура\экспозиционно-=выставочные залы\DSC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836613"/>
            <a:ext cx="41767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1275" y="188913"/>
            <a:ext cx="1295400" cy="36988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Туризм</a:t>
            </a:r>
          </a:p>
        </p:txBody>
      </p:sp>
      <p:pic>
        <p:nvPicPr>
          <p:cNvPr id="54275" name="Picture 4" descr="http://galich.smi44.ru/upload/iblock/6bc/img_65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3933825"/>
            <a:ext cx="36560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7" descr="http://galich.smi44.ru/upload/iblock/1fa/bp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860800"/>
            <a:ext cx="432117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TextBox 8"/>
          <p:cNvSpPr txBox="1">
            <a:spLocks noChangeArrowheads="1"/>
          </p:cNvSpPr>
          <p:nvPr/>
        </p:nvSpPr>
        <p:spPr bwMode="auto">
          <a:xfrm>
            <a:off x="179388" y="3500438"/>
            <a:ext cx="41767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Фольклорный праздник «Емелина щука» </a:t>
            </a:r>
          </a:p>
        </p:txBody>
      </p:sp>
      <p:sp>
        <p:nvSpPr>
          <p:cNvPr id="54278" name="TextBox 11"/>
          <p:cNvSpPr txBox="1">
            <a:spLocks noChangeArrowheads="1"/>
          </p:cNvSpPr>
          <p:nvPr/>
        </p:nvSpPr>
        <p:spPr bwMode="auto">
          <a:xfrm>
            <a:off x="4716463" y="6237288"/>
            <a:ext cx="41767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Фестиваль деревянных скульптур «Рыбная слобода»</a:t>
            </a:r>
            <a:endParaRPr lang="ru-RU" b="1"/>
          </a:p>
        </p:txBody>
      </p:sp>
      <p:pic>
        <p:nvPicPr>
          <p:cNvPr id="54279" name="Рисунок 12" descr="E:\Отчет главы\Для доклада\vystavka_pod_otkrytym_neb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08050"/>
            <a:ext cx="4392612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0" name="TextBox 13"/>
          <p:cNvSpPr txBox="1">
            <a:spLocks noChangeArrowheads="1"/>
          </p:cNvSpPr>
          <p:nvPr/>
        </p:nvSpPr>
        <p:spPr bwMode="auto">
          <a:xfrm>
            <a:off x="4427538" y="3429000"/>
            <a:ext cx="471646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Организована выставка под открытым небом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79512" y="620688"/>
          <a:ext cx="4248472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"/>
          <p:cNvSpPr>
            <a:spLocks noChangeArrowheads="1"/>
          </p:cNvSpPr>
          <p:nvPr/>
        </p:nvSpPr>
        <p:spPr bwMode="auto">
          <a:xfrm>
            <a:off x="323850" y="-606425"/>
            <a:ext cx="8351838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  <a:p>
            <a:pPr algn="just" eaLnBrk="0" hangingPunct="0"/>
            <a:endParaRPr lang="ru-RU">
              <a:latin typeface="Times New Roman" pitchFamily="18" charset="0"/>
              <a:ea typeface="Andale Sans UI" charset="-52"/>
              <a:cs typeface="Times New Roman" pitchFamily="18" charset="0"/>
            </a:endParaRPr>
          </a:p>
        </p:txBody>
      </p:sp>
      <p:pic>
        <p:nvPicPr>
          <p:cNvPr id="55299" name="Графический объект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9338" y="620713"/>
            <a:ext cx="410527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68313" y="188913"/>
            <a:ext cx="8496300" cy="86201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Туризм</a:t>
            </a: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Галичский филиал Костромского историко-архитектурного и художественного музея-заповедника</a:t>
            </a:r>
          </a:p>
        </p:txBody>
      </p:sp>
      <p:pic>
        <p:nvPicPr>
          <p:cNvPr id="55301" name="Графический объект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3500438"/>
            <a:ext cx="403383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323528" y="1412776"/>
          <a:ext cx="410445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23364"/>
            <a:ext cx="590465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pic>
        <p:nvPicPr>
          <p:cNvPr id="5632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57338"/>
            <a:ext cx="37433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7" descr="http://galich.smi44.ru/upload/resize_cache/iblock/e70/238_178_2/evrovidenie_dlya_druze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1484313"/>
            <a:ext cx="38877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7" name="TextBox 7"/>
          <p:cNvSpPr txBox="1">
            <a:spLocks noChangeArrowheads="1"/>
          </p:cNvSpPr>
          <p:nvPr/>
        </p:nvSpPr>
        <p:spPr bwMode="auto">
          <a:xfrm>
            <a:off x="323850" y="765175"/>
            <a:ext cx="8820150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>
                <a:latin typeface="Times New Roman" pitchFamily="18" charset="0"/>
                <a:cs typeface="Times New Roman" pitchFamily="18" charset="0"/>
              </a:rPr>
              <a:t>За истекший год  в городе подготовлено спортсменов массового разряда - 213 человек, 1 разряда - 8 человек, кандидатов в мастера спорта - 14 человек, массовые разряды - 108 человек. </a:t>
            </a:r>
          </a:p>
          <a:p>
            <a:endParaRPr lang="ru-RU"/>
          </a:p>
        </p:txBody>
      </p:sp>
      <p:sp>
        <p:nvSpPr>
          <p:cNvPr id="56328" name="TextBox 8"/>
          <p:cNvSpPr txBox="1">
            <a:spLocks noChangeArrowheads="1"/>
          </p:cNvSpPr>
          <p:nvPr/>
        </p:nvSpPr>
        <p:spPr bwMode="auto">
          <a:xfrm>
            <a:off x="179388" y="4221163"/>
            <a:ext cx="87852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портсмены города приняли участие в 23 соревнованиях различного уровня, заняв 18 призовых мест.</a:t>
            </a:r>
          </a:p>
          <a:p>
            <a:pPr algn="just"/>
            <a:r>
              <a:rPr lang="ru-RU">
                <a:latin typeface="Times New Roman" pitchFamily="18" charset="0"/>
                <a:cs typeface="Times New Roman" pitchFamily="18" charset="0"/>
              </a:rPr>
              <a:t>5 спортсменов города Галича были включены в спортивные сборные команды Костромской области. 1 спортсмен включен в резервный состав сборной команды Российской Федерации. 1 спортсмен включен в основной состав сборной команды российской Федерации.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260648"/>
            <a:ext cx="590465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Клуб боевых искусств «Чайка»</a:t>
            </a:r>
          </a:p>
        </p:txBody>
      </p:sp>
      <p:sp>
        <p:nvSpPr>
          <p:cNvPr id="57349" name="TextBox 6"/>
          <p:cNvSpPr txBox="1">
            <a:spLocks noChangeArrowheads="1"/>
          </p:cNvSpPr>
          <p:nvPr/>
        </p:nvSpPr>
        <p:spPr bwMode="auto">
          <a:xfrm>
            <a:off x="395288" y="981075"/>
            <a:ext cx="84978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 b="1">
                <a:latin typeface="Times New Roman" pitchFamily="18" charset="0"/>
                <a:cs typeface="Times New Roman" pitchFamily="18" charset="0"/>
              </a:rPr>
              <a:t>Клуб боевых искусств «Чайка» отметил свой первый «солидный» юбилей. За десять лет основатель и тренер клуба Владимир Старых воспитал не один десяток чемпионов разных уровней: от регионального до европейского. </a:t>
            </a:r>
            <a:endParaRPr lang="ru-RU" b="1"/>
          </a:p>
        </p:txBody>
      </p:sp>
      <p:pic>
        <p:nvPicPr>
          <p:cNvPr id="57350" name="Рисунок 9" descr="Под крылом галичской &quot;Чайки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2349500"/>
            <a:ext cx="4176712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Рисунок 10" descr="http://galich.smi44.ru/upload/Чайка%20мам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420938"/>
            <a:ext cx="4103688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2" name="TextBox 5"/>
          <p:cNvSpPr txBox="1">
            <a:spLocks noChangeArrowheads="1"/>
          </p:cNvSpPr>
          <p:nvPr/>
        </p:nvSpPr>
        <p:spPr bwMode="auto">
          <a:xfrm>
            <a:off x="3419475" y="5445125"/>
            <a:ext cx="5113338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За 2016-2017 учебные годы участниками клуба завоевано 84 золотых, 56 серебряных и 21 бронзовых медалей. Что больше, чем в 2015 году в 1,4 раза, 2,3 раза и 1,2  раза соответственно.  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971550" y="188913"/>
            <a:ext cx="7561263" cy="646112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Среднемесячная заработная плата  работников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крупных и средних предприятиях города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рублей 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4355976" y="1412776"/>
          <a:ext cx="4608512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179512" y="1052736"/>
          <a:ext cx="532859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7885113" y="1052513"/>
            <a:ext cx="7191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>
                <a:latin typeface="Times New Roman" pitchFamily="18" charset="0"/>
                <a:cs typeface="Times New Roman" pitchFamily="18" charset="0"/>
              </a:rPr>
              <a:t>101</a:t>
            </a:r>
            <a:r>
              <a:rPr lang="en-US" sz="1200">
                <a:latin typeface="Times New Roman" pitchFamily="18" charset="0"/>
                <a:cs typeface="Times New Roman" pitchFamily="18" charset="0"/>
              </a:rPr>
              <a:t>,9 %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6875463" y="1125538"/>
            <a:ext cx="6985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Times New Roman" pitchFamily="18" charset="0"/>
                <a:cs typeface="Times New Roman" pitchFamily="18" charset="0"/>
              </a:rPr>
              <a:t>100,9 %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http://galich.smi44.ru/upload/resize_cache/iblock/b5f/238_178_2/galichane_aktivno_vklyuchilis_v_dvizhenie_g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836613"/>
            <a:ext cx="42481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7" descr="http://galich.smi44.ru/upload/resize_cache/iblock/3e7/238_178_2/normy_gto_perezagruz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765175"/>
            <a:ext cx="3817937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7" descr="&amp;Pcy;&amp;iecy;&amp;rcy;&amp;iecy;&amp;khcy;&amp;ocy;&amp;dcy;&amp;icy;&amp;mcy; &amp;kcy; &amp;vcy;&amp;ocy;&amp;dcy;&amp;ncy;&amp;ycy;&amp;mcy;... &amp;ucy;&amp;rcy;&amp;ocy;&amp;kcy;&amp;acy;&amp;m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3933825"/>
            <a:ext cx="3887787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63688" y="260648"/>
            <a:ext cx="590465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58376" name="TextBox 9"/>
          <p:cNvSpPr txBox="1">
            <a:spLocks noChangeArrowheads="1"/>
          </p:cNvSpPr>
          <p:nvPr/>
        </p:nvSpPr>
        <p:spPr bwMode="auto">
          <a:xfrm>
            <a:off x="250825" y="3860800"/>
            <a:ext cx="44656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Доля граждан, выполнивших нормативы ВФСК ГТО в общей численности населения, принявшего участие в выполнении нормативов составляет 51,7 процента</a:t>
            </a:r>
            <a:endParaRPr lang="ru-RU"/>
          </a:p>
        </p:txBody>
      </p:sp>
      <p:sp>
        <p:nvSpPr>
          <p:cNvPr id="58377" name="TextBox 11"/>
          <p:cNvSpPr txBox="1">
            <a:spLocks noChangeArrowheads="1"/>
          </p:cNvSpPr>
          <p:nvPr/>
        </p:nvSpPr>
        <p:spPr bwMode="auto">
          <a:xfrm>
            <a:off x="179388" y="5157788"/>
            <a:ext cx="467995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Всего за летний период уроки плавания получили 254 ребенка. 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1619250" y="188913"/>
            <a:ext cx="547370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Лучшие достижения 2016 года</a:t>
            </a:r>
          </a:p>
        </p:txBody>
      </p:sp>
      <p:sp>
        <p:nvSpPr>
          <p:cNvPr id="59395" name="TextBox 6"/>
          <p:cNvSpPr txBox="1">
            <a:spLocks noChangeArrowheads="1"/>
          </p:cNvSpPr>
          <p:nvPr/>
        </p:nvSpPr>
        <p:spPr bwMode="auto">
          <a:xfrm>
            <a:off x="179388" y="620713"/>
            <a:ext cx="89646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/>
              <a:t>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в рейтинге муниципальных образований Костромской области на лучшую организацию физкультурно - спортивной работы городской округ занимает первое почетное место;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участница клуба боевых искусств «Чайка» заняла 1 место на Чемпионате и первенству Европы по ушу - саньда. 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За 2015-2016 учебные годы участниками клуба завоевано 61 золотая, 24 серебряных и 18 бронзовых медалей. За 2015 год в клубе подготовлено спортсменов массового разряда 14 человек: 2 кандидата в мастера спорта, 1 разряд (взрослый) – 5 человек, 2 разряд (взрослый) – 4 человека, 3 разряд (взрослый) – 2 человека, 3 юношеских разряда – 1 человек.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первенство России среди юношей, девушек  по ушу – саньда: 1 место П. Пестрякова, Д. Колпакова, 3 место М. Шарифкулов;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кубок «Нечерноземья» по спортивной акробатике: 2 место – женская пара Копотилова / Поспелова, 3 место – женская пара Скорикова/ Зиновьева;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первенство России по горному бегу XIV Этап Гран-При России: 1 место – Я. Хитрова, 2 место – В. Ногов;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первенство России по горному бегу XV   Этап Гран-При России: 1 место – Я. Хитрова; 3 место – В. Ногов;</a:t>
            </a:r>
          </a:p>
          <a:p>
            <a:pPr algn="just">
              <a:buFont typeface="Wingdings" pitchFamily="2" charset="2"/>
              <a:buChar char="ü"/>
            </a:pPr>
            <a:r>
              <a:rPr lang="ru-RU">
                <a:latin typeface="Times New Roman" pitchFamily="18" charset="0"/>
                <a:cs typeface="Times New Roman" pitchFamily="18" charset="0"/>
              </a:rPr>
              <a:t> первенство России по горному бегу XVI Этап Гран-При России: 2 место – В. Ногов.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Box 7"/>
          <p:cNvSpPr txBox="1">
            <a:spLocks noChangeArrowheads="1"/>
          </p:cNvSpPr>
          <p:nvPr/>
        </p:nvSpPr>
        <p:spPr bwMode="auto">
          <a:xfrm>
            <a:off x="1547813" y="188913"/>
            <a:ext cx="5775325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Социальная защита населения</a:t>
            </a:r>
          </a:p>
        </p:txBody>
      </p:sp>
      <p:sp>
        <p:nvSpPr>
          <p:cNvPr id="5125" name="TextBox 8"/>
          <p:cNvSpPr txBox="1">
            <a:spLocks noChangeArrowheads="1"/>
          </p:cNvSpPr>
          <p:nvPr/>
        </p:nvSpPr>
        <p:spPr bwMode="auto">
          <a:xfrm>
            <a:off x="395288" y="620713"/>
            <a:ext cx="8497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</a:t>
            </a:r>
          </a:p>
        </p:txBody>
      </p:sp>
      <p:sp>
        <p:nvSpPr>
          <p:cNvPr id="5126" name="TextBox 12"/>
          <p:cNvSpPr txBox="1">
            <a:spLocks noChangeArrowheads="1"/>
          </p:cNvSpPr>
          <p:nvPr/>
        </p:nvSpPr>
        <p:spPr bwMode="auto">
          <a:xfrm>
            <a:off x="0" y="692150"/>
            <a:ext cx="914400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Социальную поддержку населению на территории городского округа оказывают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§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Областное государственное бюджетное учреждение  «Галичский комплексный центр социального обслуживания населения» </a:t>
            </a:r>
          </a:p>
          <a:p>
            <a:pPr algn="ctr">
              <a:buFont typeface="Wingdings" pitchFamily="2" charset="2"/>
              <a:buChar char="§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 Межрайонный территориальный отдел социальной защиты населения, опеки и попечительства №3. </a:t>
            </a:r>
          </a:p>
          <a:p>
            <a:endParaRPr lang="ru-RU"/>
          </a:p>
        </p:txBody>
      </p:sp>
      <p:sp>
        <p:nvSpPr>
          <p:cNvPr id="5127" name="TextBox 13"/>
          <p:cNvSpPr txBox="1">
            <a:spLocks noChangeArrowheads="1"/>
          </p:cNvSpPr>
          <p:nvPr/>
        </p:nvSpPr>
        <p:spPr bwMode="auto">
          <a:xfrm>
            <a:off x="2195513" y="5157788"/>
            <a:ext cx="67691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Общее количество пенсионеров по городскому округу - город Галич и  Галичскому муниципальному району составляет 8352 человека.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редний размер пенсии по городскому округу - город Галич и Галичскому муниципальному району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на 01.02.2017 г. составил 11930,12 рублей.</a:t>
            </a:r>
          </a:p>
          <a:p>
            <a:endParaRPr lang="ru-RU"/>
          </a:p>
        </p:txBody>
      </p:sp>
      <p:graphicFrame>
        <p:nvGraphicFramePr>
          <p:cNvPr id="5122" name="Object 1"/>
          <p:cNvGraphicFramePr>
            <a:graphicFrameLocks noChangeAspect="1"/>
          </p:cNvGraphicFramePr>
          <p:nvPr/>
        </p:nvGraphicFramePr>
        <p:xfrm>
          <a:off x="179388" y="1844675"/>
          <a:ext cx="4078287" cy="3241675"/>
        </p:xfrm>
        <a:graphic>
          <a:graphicData uri="http://schemas.openxmlformats.org/presentationml/2006/ole">
            <p:oleObj spid="_x0000_s5122" name="Слайд" r:id="rId3" imgW="4570530" imgH="3427618" progId="PowerPoint.Slide.12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500563" y="1916113"/>
          <a:ext cx="4433887" cy="3095625"/>
        </p:xfrm>
        <a:graphic>
          <a:graphicData uri="http://schemas.openxmlformats.org/presentationml/2006/ole">
            <p:oleObj spid="_x0000_s5123" name="Слайд" r:id="rId4" imgW="4570530" imgH="3427618" progId="PowerPoint.Slide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7"/>
          <p:cNvSpPr txBox="1">
            <a:spLocks noChangeArrowheads="1"/>
          </p:cNvSpPr>
          <p:nvPr/>
        </p:nvSpPr>
        <p:spPr bwMode="auto">
          <a:xfrm>
            <a:off x="1547813" y="188913"/>
            <a:ext cx="5775325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Здравоохранение</a:t>
            </a:r>
          </a:p>
        </p:txBody>
      </p:sp>
      <p:sp>
        <p:nvSpPr>
          <p:cNvPr id="60419" name="TextBox 8"/>
          <p:cNvSpPr txBox="1">
            <a:spLocks noChangeArrowheads="1"/>
          </p:cNvSpPr>
          <p:nvPr/>
        </p:nvSpPr>
        <p:spPr bwMode="auto">
          <a:xfrm>
            <a:off x="395288" y="620713"/>
            <a:ext cx="8497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</a:t>
            </a:r>
          </a:p>
        </p:txBody>
      </p:sp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250825" y="692150"/>
            <a:ext cx="86423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Система здравоохранения города представлена ОГБУЗ «Галичская окружная больница» с поликлиникой на 600 посещений в смену. С 2012 года Галичская окружная больница передана в ведомство Департамента здравоохранения Костромской области. </a:t>
            </a:r>
          </a:p>
        </p:txBody>
      </p:sp>
      <p:sp>
        <p:nvSpPr>
          <p:cNvPr id="60421" name="TextBox 6"/>
          <p:cNvSpPr txBox="1">
            <a:spLocks noChangeArrowheads="1"/>
          </p:cNvSpPr>
          <p:nvPr/>
        </p:nvSpPr>
        <p:spPr bwMode="auto">
          <a:xfrm>
            <a:off x="539750" y="1628775"/>
            <a:ext cx="83534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Численность врачей составляет – 488  человек, в том числе численность врачей- 58 чел., провизоры – 3 чел., среднего медицинского персонала – 202 чел., младшего медицинского персонала – 109 чел., прочих – 116 человек. </a:t>
            </a:r>
          </a:p>
          <a:p>
            <a:pPr>
              <a:buFont typeface="Wingdings" pitchFamily="2" charset="2"/>
              <a:buChar char="Ø"/>
            </a:pPr>
            <a:endParaRPr lang="ru-RU"/>
          </a:p>
        </p:txBody>
      </p:sp>
      <p:sp>
        <p:nvSpPr>
          <p:cNvPr id="60422" name="TextBox 7"/>
          <p:cNvSpPr txBox="1">
            <a:spLocks noChangeArrowheads="1"/>
          </p:cNvSpPr>
          <p:nvPr/>
        </p:nvSpPr>
        <p:spPr bwMode="auto">
          <a:xfrm>
            <a:off x="539750" y="4724400"/>
            <a:ext cx="46069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Среднемесячная заработная плата по учреждению составляет 18610,5 руб., врачей – 41102,8 руб., средний медицинский персонал – 17529,5 рублей.  </a:t>
            </a:r>
          </a:p>
          <a:p>
            <a:endParaRPr lang="ru-RU"/>
          </a:p>
        </p:txBody>
      </p:sp>
      <p:sp>
        <p:nvSpPr>
          <p:cNvPr id="60423" name="TextBox 8"/>
          <p:cNvSpPr txBox="1">
            <a:spLocks noChangeArrowheads="1"/>
          </p:cNvSpPr>
          <p:nvPr/>
        </p:nvSpPr>
        <p:spPr bwMode="auto">
          <a:xfrm>
            <a:off x="468313" y="2636838"/>
            <a:ext cx="842486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С 2015 - 2016 года в Галичскую окружную больницу было принято на работу 7 врачей -специалистов (2015 – 2 (хирург, терапевт), 2016 – 5 (2 педиатра, 2 терапевта, 1 стоматолог). В 2016 году принято на работу в скорую помощь 5 фельдшеров.</a:t>
            </a:r>
          </a:p>
          <a:p>
            <a:endParaRPr lang="ru-RU"/>
          </a:p>
        </p:txBody>
      </p:sp>
      <p:pic>
        <p:nvPicPr>
          <p:cNvPr id="60424" name="Содержимое 10" descr="Больниц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64163" y="4724400"/>
            <a:ext cx="3311525" cy="1944688"/>
          </a:xfrm>
        </p:spPr>
      </p:pic>
      <p:sp>
        <p:nvSpPr>
          <p:cNvPr id="60425" name="TextBox 8"/>
          <p:cNvSpPr txBox="1">
            <a:spLocks noChangeArrowheads="1"/>
          </p:cNvSpPr>
          <p:nvPr/>
        </p:nvSpPr>
        <p:spPr bwMode="auto">
          <a:xfrm>
            <a:off x="539750" y="3573463"/>
            <a:ext cx="8208963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600">
                <a:latin typeface="Times New Roman" pitchFamily="18" charset="0"/>
                <a:cs typeface="Times New Roman" pitchFamily="18" charset="0"/>
              </a:rPr>
              <a:t>Дефицит врачебных кадров составляет 11 врачей. </a:t>
            </a:r>
          </a:p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По специальностям: врач - терапевт – 2, врач - педиатр – 3, врач – лор – 1, врач клинико – диагностической  лаборатории – 1, врач – фтезиатр – 1, врач – рентгенолог – 2, врач – анастезиолог – 1. </a:t>
            </a: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90872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sp>
        <p:nvSpPr>
          <p:cNvPr id="61443" name="TextBox 4"/>
          <p:cNvSpPr txBox="1">
            <a:spLocks noChangeArrowheads="1"/>
          </p:cNvSpPr>
          <p:nvPr/>
        </p:nvSpPr>
        <p:spPr bwMode="auto">
          <a:xfrm>
            <a:off x="468313" y="765175"/>
            <a:ext cx="35988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органы местного самоуправления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поступило 378 обращений (снижение на 1 % по сравнению с 2015 годом 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4" name="TextBox 4"/>
          <p:cNvSpPr txBox="1">
            <a:spLocks noChangeArrowheads="1"/>
          </p:cNvSpPr>
          <p:nvPr/>
        </p:nvSpPr>
        <p:spPr bwMode="auto">
          <a:xfrm>
            <a:off x="971550" y="5229225"/>
            <a:ext cx="8172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В городе также работает общественная приёмная губернатора  Костромской области: Богданова Светлана Валентиновна, директор муниципального  образовательного учреждения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latin typeface="Times New Roman" pitchFamily="18" charset="0"/>
                <a:cs typeface="Times New Roman" pitchFamily="18" charset="0"/>
              </a:rPr>
              <a:t> гимназии №1им. Л.И. Белова   города  Галича Костромской области. </a:t>
            </a:r>
          </a:p>
          <a:p>
            <a:r>
              <a:rPr lang="ru-RU"/>
              <a:t> </a:t>
            </a: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0" y="1412776"/>
          <a:ext cx="4572000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1446" name="TextBox 7"/>
          <p:cNvSpPr txBox="1">
            <a:spLocks noChangeArrowheads="1"/>
          </p:cNvSpPr>
          <p:nvPr/>
        </p:nvSpPr>
        <p:spPr bwMode="auto">
          <a:xfrm>
            <a:off x="2195513" y="333375"/>
            <a:ext cx="4464050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Работа с обращениями граждан </a:t>
            </a: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4572000" y="1772816"/>
          <a:ext cx="457200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448" name="TextBox 9"/>
          <p:cNvSpPr txBox="1">
            <a:spLocks noChangeArrowheads="1"/>
          </p:cNvSpPr>
          <p:nvPr/>
        </p:nvSpPr>
        <p:spPr bwMode="auto">
          <a:xfrm>
            <a:off x="6227763" y="981075"/>
            <a:ext cx="18097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Вид обращения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Содержимое 4" descr="E:\Отчет главы\Информация за 2016 год\к отчету главы за 2016 год\ТОСЫ 2016г. Румянцева\№10 (Совместное совещание органов МС и органов ТОС, май 2016г.)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268413"/>
            <a:ext cx="4105275" cy="2592387"/>
          </a:xfrm>
        </p:spPr>
      </p:pic>
      <p:pic>
        <p:nvPicPr>
          <p:cNvPr id="62467" name="Рисунок 6" descr="E:\Отчет главы\Информация за 2016 год\к отчету главы за 2016 год\ТОСЫ 2016г. Румянцева\№72(Награждение благодарственным письмом администрации города председателя ОКТОС №16 Мухина В.А.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3789363"/>
            <a:ext cx="4211637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7"/>
          <p:cNvSpPr txBox="1">
            <a:spLocks noChangeArrowheads="1"/>
          </p:cNvSpPr>
          <p:nvPr/>
        </p:nvSpPr>
        <p:spPr bwMode="auto">
          <a:xfrm>
            <a:off x="1547813" y="188913"/>
            <a:ext cx="5775325" cy="3683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Территориальные органы местного самоуправления</a:t>
            </a:r>
          </a:p>
        </p:txBody>
      </p:sp>
      <p:sp>
        <p:nvSpPr>
          <p:cNvPr id="62469" name="TextBox 8"/>
          <p:cNvSpPr txBox="1">
            <a:spLocks noChangeArrowheads="1"/>
          </p:cNvSpPr>
          <p:nvPr/>
        </p:nvSpPr>
        <p:spPr bwMode="auto">
          <a:xfrm>
            <a:off x="395288" y="620713"/>
            <a:ext cx="8497887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В 2016 году город Галич занял 3 место в номинации «Лучшая организация работы ТОС среди муниципальных образований Костромской области»,  премия 250 000 рублей.</a:t>
            </a:r>
          </a:p>
          <a:p>
            <a:r>
              <a:rPr lang="ru-RU"/>
              <a:t>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427538" y="1268413"/>
            <a:ext cx="4392612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2016 год органам ТОС оказана финансовая помощь: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за счет средств городского бюджета - 1120650 руб. (поощрение председателей, активистов ТОС, предоставление транспорта, приобретение саженцев, песка, земли);</a:t>
            </a:r>
          </a:p>
          <a:p>
            <a:pPr algn="just"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за счет спонсорских средств - 543000 руб. (приобретение пиломатериалов, стройматериалов, поощрение активистов ТОС, проведение культурно-массовых мероприятий).</a:t>
            </a:r>
          </a:p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388" y="3933825"/>
            <a:ext cx="4679950" cy="2246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Приняты нормативные правовые акты, направленные на поощрения активистов территориального общественного самоуправления: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о выплате денежного вознаграждения руководителям ОКТОС;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об установлении ежемесячного денежного вознаграждения председателей ОКТОС;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о награждении Почетной грамотой и Благодарственным письмом администрации города</a:t>
            </a:r>
          </a:p>
          <a:p>
            <a:pPr>
              <a:defRPr/>
            </a:pP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3"/>
          <p:cNvSpPr txBox="1">
            <a:spLocks noChangeArrowheads="1"/>
          </p:cNvSpPr>
          <p:nvPr/>
        </p:nvSpPr>
        <p:spPr bwMode="auto">
          <a:xfrm>
            <a:off x="2124075" y="188913"/>
            <a:ext cx="472440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на 2017 год</a:t>
            </a:r>
          </a:p>
        </p:txBody>
      </p:sp>
      <p:sp>
        <p:nvSpPr>
          <p:cNvPr id="6349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3494" name="TextBox 10"/>
          <p:cNvSpPr txBox="1">
            <a:spLocks noChangeArrowheads="1"/>
          </p:cNvSpPr>
          <p:nvPr/>
        </p:nvSpPr>
        <p:spPr bwMode="auto">
          <a:xfrm>
            <a:off x="179388" y="981075"/>
            <a:ext cx="87852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провести мероприятия по выявлению собственников земельных участков и другого недвижимого имущества и привлечения их к налогообложению, содействие в оформлении прав собственности на земельные участки и имущество физическим лицам;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работать над увеличением налогооблагаемой базы, усилить борьбу с недоимщиками. Для этого есть резервы: земля (аренда, налоги), борьба с «серой» заработной платой, эффективное расходование бюджетных средств;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выявить неиспользуемые основные фонды муниципальных учреждений и принять соответствующие меры по их продаже или сдаче в аренду;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оптимизировать расходы на содержание бюджетной сферы, без снижения качества предоставляемых услуг; 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 участие в федеральных, региональных и адресных инвестиционных программах, программе «Комплексное развитие моногородов» в рамках приоритетного направления развития Российской Федерации «Моногорода», а также расширением участия в уже действующих государственных программах Костромской области;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3"/>
          <p:cNvSpPr txBox="1">
            <a:spLocks noChangeArrowheads="1"/>
          </p:cNvSpPr>
          <p:nvPr/>
        </p:nvSpPr>
        <p:spPr bwMode="auto">
          <a:xfrm>
            <a:off x="2124075" y="188913"/>
            <a:ext cx="472440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на 2017 год</a:t>
            </a: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451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4518" name="TextBox 5"/>
          <p:cNvSpPr txBox="1">
            <a:spLocks noChangeArrowheads="1"/>
          </p:cNvSpPr>
          <p:nvPr/>
        </p:nvSpPr>
        <p:spPr bwMode="auto">
          <a:xfrm>
            <a:off x="323850" y="765175"/>
            <a:ext cx="8496300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развитие экономической базы города путем привлечения дополнительных инвестиционных ресурсов (формирование условий для повышения эффективности деятельности существующих предприятий и создание новых, включая использование ресурсов Галичского озера);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создания территории опережающего развития, позволяющей применять особый правовой режим ведения предпринимательской деятельности для резидентов, реализующих или планирующих к реализации инвестиционные проекты, соответствующие требованиям федерального законодательства;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поддержа наиболее перспективных предпринимательских проектов и привлечением дополнительных инвестиционных и финансовых ресурсов в сферу малого предпринимательства;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развитие жилищного строительства;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установка котельной в районе лицея №3 и котельной вблизи Староторжского монастыря на пересечении улиц Луначарского и Гагарина;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завершение работ по газификации города;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3"/>
          <p:cNvSpPr txBox="1">
            <a:spLocks noChangeArrowheads="1"/>
          </p:cNvSpPr>
          <p:nvPr/>
        </p:nvSpPr>
        <p:spPr bwMode="auto">
          <a:xfrm>
            <a:off x="2124075" y="188913"/>
            <a:ext cx="4724400" cy="369887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на 2017 год</a:t>
            </a:r>
          </a:p>
        </p:txBody>
      </p:sp>
      <p:sp>
        <p:nvSpPr>
          <p:cNvPr id="655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179388" y="765175"/>
            <a:ext cx="8569325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развитие российского движение (РДШ) школьников. В этом учебном году в средней школе №4  им. Ф.Н. Красовского членами РДШ стали 30 учащихся 8 класса. Посредством формирования социальной активности школьников продуктом данной  деятельности станет: вступление в ряды «Юнармии», волонтёрское движение, в том числе по благоустройству города, приуроченное к Году экологии, и новые коммуникации  с другими членами РДШ;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в средней школе №4  им. Ф.Н. Красовского в 2017-2018 учебном году будет создан 1-й казачий  класс;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открытие гончарной мастерской на базе Дома детства и юношества для проведения интерактивных занятий и мастер – классов и двух экспозиционнно – выставочных залов «Рыбная слобода» и «Емелина щука»;</a:t>
            </a:r>
          </a:p>
          <a:p>
            <a:pPr algn="just">
              <a:buFont typeface="Wingdings" pitchFamily="2" charset="2"/>
              <a:buChar char="Ø"/>
            </a:pP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Развивать отрасль туризма, а именно разработка и внедрение новых туристических брендов и маршрутов</a:t>
            </a:r>
            <a:r>
              <a:rPr lang="en-US" sz="1600" b="1">
                <a:latin typeface="Times New Roman" pitchFamily="18" charset="0"/>
                <a:cs typeface="Times New Roman" pitchFamily="18" charset="0"/>
              </a:rPr>
              <a:t>;</a:t>
            </a:r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реализация III этапа внедрения ВФСК ГТО на территории городского округа – город Галич Костромской области;</a:t>
            </a:r>
          </a:p>
          <a:p>
            <a:pPr algn="just"/>
            <a:endParaRPr lang="ru-RU" sz="1600" b="1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ru-RU" sz="1600" b="1">
                <a:latin typeface="Times New Roman" pitchFamily="18" charset="0"/>
                <a:cs typeface="Times New Roman" pitchFamily="18" charset="0"/>
              </a:rPr>
              <a:t>обеспечение дальнейшей реализации программы «Обучение детей плаванию».</a:t>
            </a:r>
          </a:p>
          <a:p>
            <a:pPr algn="just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068638"/>
            <a:ext cx="3744912" cy="2808287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66563" name="TextBox 9"/>
          <p:cNvSpPr txBox="1">
            <a:spLocks noChangeArrowheads="1"/>
          </p:cNvSpPr>
          <p:nvPr/>
        </p:nvSpPr>
        <p:spPr bwMode="auto">
          <a:xfrm>
            <a:off x="4337050" y="3789363"/>
            <a:ext cx="48069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/>
              <a:t>Спасибо</a:t>
            </a:r>
            <a:r>
              <a:rPr lang="ru-RU" sz="4000"/>
              <a:t> </a:t>
            </a:r>
          </a:p>
          <a:p>
            <a:pPr algn="ctr"/>
            <a:r>
              <a:rPr lang="ru-RU" sz="4000" b="1"/>
              <a:t>за внимание</a:t>
            </a:r>
            <a:r>
              <a:rPr lang="ru-RU" sz="4000"/>
              <a:t>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5536" y="188640"/>
            <a:ext cx="8424936" cy="2835516"/>
          </a:xfrm>
          <a:prstGeom prst="rect">
            <a:avLst/>
          </a:prstGeom>
          <a:effectLst>
            <a:glow>
              <a:schemeClr val="bg1">
                <a:alpha val="30000"/>
              </a:schemeClr>
            </a:glow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660232" y="548680"/>
            <a:ext cx="1581160" cy="1054979"/>
          </a:xfrm>
          <a:prstGeom prst="rect">
            <a:avLst/>
          </a:prstGeom>
          <a:effectLst>
            <a:outerShdw blurRad="50800" dist="50800" dir="3000000" algn="ctr" rotWithShape="0">
              <a:schemeClr val="bg1">
                <a:lumMod val="50000"/>
              </a:scheme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987824" y="3429000"/>
          <a:ext cx="5544616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4213" y="188913"/>
            <a:ext cx="7991475" cy="3683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Инвестиции в основной капитал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млн. рублей</a:t>
            </a:r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1619250" y="620713"/>
            <a:ext cx="73025" cy="9366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Двойная стрелка вверх/вниз 6"/>
          <p:cNvSpPr/>
          <p:nvPr/>
        </p:nvSpPr>
        <p:spPr>
          <a:xfrm>
            <a:off x="7308850" y="620713"/>
            <a:ext cx="71438" cy="9366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Двойная стрелка вверх/вниз 10"/>
          <p:cNvSpPr/>
          <p:nvPr/>
        </p:nvSpPr>
        <p:spPr>
          <a:xfrm>
            <a:off x="4572000" y="620713"/>
            <a:ext cx="71438" cy="93662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grpSp>
        <p:nvGrpSpPr>
          <p:cNvPr id="2" name="Группа 12"/>
          <p:cNvGrpSpPr/>
          <p:nvPr/>
        </p:nvGrpSpPr>
        <p:grpSpPr>
          <a:xfrm>
            <a:off x="395536" y="1628800"/>
            <a:ext cx="2376264" cy="3960440"/>
            <a:chOff x="155528" y="2880767"/>
            <a:chExt cx="1382138" cy="3741511"/>
          </a:xfrm>
          <a:solidFill>
            <a:schemeClr val="accent1"/>
          </a:soli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155528" y="2880767"/>
              <a:ext cx="1382138" cy="37415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196009" y="2921248"/>
              <a:ext cx="1301176" cy="23802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100" b="1" dirty="0"/>
            </a:p>
          </p:txBody>
        </p:sp>
      </p:grpSp>
      <p:grpSp>
        <p:nvGrpSpPr>
          <p:cNvPr id="3" name="Группа 16"/>
          <p:cNvGrpSpPr/>
          <p:nvPr/>
        </p:nvGrpSpPr>
        <p:grpSpPr>
          <a:xfrm>
            <a:off x="6300192" y="1700808"/>
            <a:ext cx="2378674" cy="2592288"/>
            <a:chOff x="196009" y="2880767"/>
            <a:chExt cx="1383540" cy="2448989"/>
          </a:xfrm>
          <a:solidFill>
            <a:schemeClr val="accent1"/>
          </a:solidFill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197411" y="2880767"/>
              <a:ext cx="1382138" cy="24489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196009" y="2921248"/>
              <a:ext cx="1301176" cy="23802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100" b="1" dirty="0"/>
            </a:p>
          </p:txBody>
        </p:sp>
      </p:grpSp>
      <p:sp>
        <p:nvSpPr>
          <p:cNvPr id="17417" name="TextBox 19"/>
          <p:cNvSpPr txBox="1">
            <a:spLocks noChangeArrowheads="1"/>
          </p:cNvSpPr>
          <p:nvPr/>
        </p:nvSpPr>
        <p:spPr bwMode="auto">
          <a:xfrm>
            <a:off x="468313" y="1844675"/>
            <a:ext cx="2159000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Внедрение Муниципального Стандарта по обеспечению благоприятного инвестиционного климата на территории монопрофильного муниципального образования - города Галича, включающего 10 основных направлений работы</a:t>
            </a:r>
          </a:p>
        </p:txBody>
      </p:sp>
      <p:grpSp>
        <p:nvGrpSpPr>
          <p:cNvPr id="8" name="Группа 20"/>
          <p:cNvGrpSpPr/>
          <p:nvPr/>
        </p:nvGrpSpPr>
        <p:grpSpPr>
          <a:xfrm>
            <a:off x="3347864" y="1628800"/>
            <a:ext cx="2378674" cy="2592288"/>
            <a:chOff x="196009" y="2880767"/>
            <a:chExt cx="1383540" cy="2448989"/>
          </a:xfrm>
          <a:solidFill>
            <a:schemeClr val="accent1"/>
          </a:solidFill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197411" y="2880767"/>
              <a:ext cx="1382138" cy="2448989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196009" y="2921248"/>
              <a:ext cx="1301176" cy="238027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1910" tIns="41910" rIns="41910" bIns="41910" spcCol="1270" anchor="ctr"/>
            <a:lstStyle/>
            <a:p>
              <a:pPr algn="ctr" defTabSz="4889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ru-RU" sz="1100" b="1" dirty="0"/>
            </a:p>
          </p:txBody>
        </p:sp>
      </p:grpSp>
      <p:sp>
        <p:nvSpPr>
          <p:cNvPr id="17419" name="Прямоугольник 23"/>
          <p:cNvSpPr>
            <a:spLocks noChangeArrowheads="1"/>
          </p:cNvSpPr>
          <p:nvPr/>
        </p:nvSpPr>
        <p:spPr bwMode="auto">
          <a:xfrm>
            <a:off x="3563938" y="1844675"/>
            <a:ext cx="20875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Разработан инвестиционный паспорт городского округа – город Галич Костромской области</a:t>
            </a:r>
          </a:p>
        </p:txBody>
      </p:sp>
      <p:sp>
        <p:nvSpPr>
          <p:cNvPr id="17420" name="Прямоугольник 24"/>
          <p:cNvSpPr>
            <a:spLocks noChangeArrowheads="1"/>
          </p:cNvSpPr>
          <p:nvPr/>
        </p:nvSpPr>
        <p:spPr bwMode="auto">
          <a:xfrm>
            <a:off x="6516688" y="2060575"/>
            <a:ext cx="2087562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>
                <a:latin typeface="Times New Roman" pitchFamily="18" charset="0"/>
                <a:cs typeface="Times New Roman" pitchFamily="18" charset="0"/>
              </a:rPr>
              <a:t>Формирование и совершенствование нормативно – правовой баз в сфере инвестиционной деятельности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51356"/>
            <a:ext cx="8136904" cy="36933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Инвестиционные проекты , реализуемые на территории города Галича</a:t>
            </a:r>
          </a:p>
        </p:txBody>
      </p:sp>
      <p:pic>
        <p:nvPicPr>
          <p:cNvPr id="18437" name="Picture 6" descr="C:\Documents and Settings\All Users\Документы\электронная почта\Фото хлебокомбинат\IMG_8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429000"/>
            <a:ext cx="31686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323850" y="836613"/>
            <a:ext cx="33115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Реконструкция Галичского хлебокомбината с объемом инвестиций 60,0 млн. руб. и созданием 30 новых рабочих мест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Закуплено и установлено новое оборудование: большие ротационные печи, тестоделитель, мукопросеиватель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9" name="Picture 2" descr="C:\Documents and Settings\All Users\Документы\электронная почта\Фото хлебокомбинат\IMG_80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765175"/>
            <a:ext cx="5040312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Рисунок 9" descr="http://galich.smi44.ru/upload/Корсун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716338"/>
            <a:ext cx="48958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476672"/>
            <a:ext cx="4536504" cy="3402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5219700" y="855663"/>
            <a:ext cx="374491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Строительство гостиничного комплекса «Счастливая щука» с объемом инвестиций 350,0 млн. руб. и созданием 65 новых рабочих мест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>
                <a:latin typeface="Times New Roman" pitchFamily="18" charset="0"/>
                <a:cs typeface="Times New Roman" pitchFamily="18" charset="0"/>
              </a:rPr>
              <a:t>Основное направление проекта – развитие ремесленного туризма, агротуризма, а также охота и рыбалка. Планируется создание максимально комфортных условий для проживания и активного отдыха гостей в течение всего года.</a:t>
            </a:r>
          </a:p>
          <a:p>
            <a:endParaRPr lang="ru-RU"/>
          </a:p>
        </p:txBody>
      </p:sp>
      <p:sp>
        <p:nvSpPr>
          <p:cNvPr id="19460" name="TextBox 6"/>
          <p:cNvSpPr txBox="1">
            <a:spLocks noChangeArrowheads="1"/>
          </p:cNvSpPr>
          <p:nvPr/>
        </p:nvSpPr>
        <p:spPr bwMode="auto">
          <a:xfrm>
            <a:off x="1042988" y="260350"/>
            <a:ext cx="7489825" cy="369888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Инвестиционные проекты, планируемые к реализации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95536" y="4077072"/>
            <a:ext cx="3964632" cy="2472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/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16016" y="3861048"/>
            <a:ext cx="41044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chemeClr val="bg2">
              <a:lumMod val="75000"/>
            </a:schemeClr>
          </a:solidFill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бюджета 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6" name="Диаграмма 11"/>
          <p:cNvGraphicFramePr>
            <a:graphicFrameLocks/>
          </p:cNvGraphicFramePr>
          <p:nvPr/>
        </p:nvGraphicFramePr>
        <p:xfrm>
          <a:off x="-303213" y="2060575"/>
          <a:ext cx="4205288" cy="4441825"/>
        </p:xfrm>
        <a:graphic>
          <a:graphicData uri="http://schemas.openxmlformats.org/presentationml/2006/ole">
            <p:oleObj spid="_x0000_s1026" r:id="rId3" imgW="4206605" imgH="4639458" progId="Excel.Chart.8">
              <p:embed/>
            </p:oleObj>
          </a:graphicData>
        </a:graphic>
      </p:graphicFrame>
      <p:graphicFrame>
        <p:nvGraphicFramePr>
          <p:cNvPr id="1027" name="Объект 2"/>
          <p:cNvGraphicFramePr>
            <a:graphicFrameLocks noGrp="1"/>
          </p:cNvGraphicFramePr>
          <p:nvPr>
            <p:ph sz="half" idx="2"/>
          </p:nvPr>
        </p:nvGraphicFramePr>
        <p:xfrm>
          <a:off x="3800475" y="2060575"/>
          <a:ext cx="5214938" cy="3313113"/>
        </p:xfrm>
        <a:graphic>
          <a:graphicData uri="http://schemas.openxmlformats.org/presentationml/2006/ole">
            <p:oleObj spid="_x0000_s1027" r:id="rId4" imgW="5218628" imgH="2908044" progId="Excel.Chart.8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851275" y="981075"/>
            <a:ext cx="5113338" cy="10795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Бюджетный эффект от  реализации плана мероприятий по повышению поступлений налоговых и неналоговых доходов, сокращению недоимки</a:t>
            </a:r>
            <a:r>
              <a:rPr lang="ru-RU" sz="1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2015 год – </a:t>
            </a:r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6,2</a:t>
            </a:r>
            <a:r>
              <a:rPr lang="ru-RU" sz="1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млн. руб.;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2016 год – </a:t>
            </a:r>
            <a:r>
              <a:rPr lang="ru-RU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13,4</a:t>
            </a:r>
            <a:r>
              <a:rPr lang="ru-RU" sz="1400" b="1" kern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981075"/>
            <a:ext cx="3384550" cy="1079500"/>
          </a:xfrm>
          <a:prstGeom prst="rect">
            <a:avLst/>
          </a:prstGeom>
          <a:ln w="57150">
            <a:solidFill>
              <a:srgbClr val="FFFF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109537" algn="ctr" eaLnBrk="0" hangingPunct="0">
              <a:spcBef>
                <a:spcPts val="0"/>
              </a:spcBef>
              <a:buClr>
                <a:srgbClr val="2DA2BF"/>
              </a:buClr>
              <a:buSzPct val="68000"/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Сумма доходов в 2016 году</a:t>
            </a:r>
          </a:p>
          <a:p>
            <a:pPr marL="109537" algn="ctr" eaLnBrk="0" hangingPunct="0">
              <a:spcBef>
                <a:spcPts val="0"/>
              </a:spcBef>
              <a:buClr>
                <a:srgbClr val="2DA2BF"/>
              </a:buClr>
              <a:buSzPct val="68000"/>
              <a:defRPr/>
            </a:pP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371,6 млн. рублей</a:t>
            </a:r>
          </a:p>
          <a:p>
            <a:pPr marL="109537" algn="ctr" eaLnBrk="0" hangingPunct="0">
              <a:spcBef>
                <a:spcPts val="0"/>
              </a:spcBef>
              <a:buClr>
                <a:srgbClr val="2DA2BF"/>
              </a:buClr>
              <a:buSzPct val="68000"/>
              <a:defRPr/>
            </a:pP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(к 2015 году +69,3 млн. рублей (22,9%)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275" y="5373688"/>
            <a:ext cx="5113338" cy="12731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1 января 2017 установлены максимальные ставки по земельному налогу;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налогу на имущество физических лиц установлены повышенные ставки на жилые дома – 0,2%;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 единый подход к установлению налоговых ставок в отношении торговых центров, административно-деловых центров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0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0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21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3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4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5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8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ppt/theme/themeOverride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  <a:fontScheme name="Открытая">
    <a:maj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ajorFont>
    <a:minorFont>
      <a:latin typeface="Lucida Sans Unicode"/>
      <a:ea typeface=""/>
      <a:cs typeface=""/>
      <a:font script="Jpan" typeface="ＭＳ Ｐゴシック"/>
      <a:font script="Hang" typeface="맑은 고딕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Uigh" typeface="Microsoft Uighur"/>
    </a:minorFont>
  </a:fontScheme>
  <a:fmtScheme name="Открытая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55000"/>
              <a:satMod val="300000"/>
            </a:schemeClr>
          </a:gs>
          <a:gs pos="40000">
            <a:schemeClr val="phClr">
              <a:tint val="65000"/>
              <a:satMod val="300000"/>
            </a:schemeClr>
          </a:gs>
          <a:gs pos="100000">
            <a:schemeClr val="phClr">
              <a:shade val="65000"/>
              <a:satMod val="300000"/>
            </a:schemeClr>
          </a:gs>
        </a:gsLst>
        <a:path path="circle">
          <a:fillToRect l="65000" b="98000"/>
        </a:path>
      </a:gradFill>
      <a:blipFill>
        <a:blip xmlns:r="http://schemas.openxmlformats.org/officeDocument/2006/relationships" r:embed="rId1">
          <a:duotone>
            <a:schemeClr val="phClr">
              <a:shade val="60000"/>
              <a:satMod val="110000"/>
            </a:schemeClr>
            <a:schemeClr val="phClr">
              <a:tint val="95000"/>
            </a:schemeClr>
          </a:duotone>
        </a:blip>
        <a:tile tx="0" ty="0" sx="50000" sy="50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6190</TotalTime>
  <Words>4236</Words>
  <Application>Microsoft Office PowerPoint</Application>
  <PresentationFormat>Экран (4:3)</PresentationFormat>
  <Paragraphs>449</Paragraphs>
  <Slides>59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59</vt:i4>
      </vt:variant>
    </vt:vector>
  </HeadingPairs>
  <TitlesOfParts>
    <vt:vector size="74" baseType="lpstr">
      <vt:lpstr>Arial</vt:lpstr>
      <vt:lpstr>Lucida Sans Unicode</vt:lpstr>
      <vt:lpstr>Wingdings 3</vt:lpstr>
      <vt:lpstr>Verdana</vt:lpstr>
      <vt:lpstr>Wingdings 2</vt:lpstr>
      <vt:lpstr>Calibri</vt:lpstr>
      <vt:lpstr>Times New Roman</vt:lpstr>
      <vt:lpstr>Wingdings</vt:lpstr>
      <vt:lpstr>黑体</vt:lpstr>
      <vt:lpstr>SimSun</vt:lpstr>
      <vt:lpstr>Andale Sans UI</vt:lpstr>
      <vt:lpstr>Открытая</vt:lpstr>
      <vt:lpstr>Диаграмма Microsoft Excel</vt:lpstr>
      <vt:lpstr>Диаграмма Microsoft Office Excel</vt:lpstr>
      <vt:lpstr>Слайд Microsoft Office PowerPoint</vt:lpstr>
      <vt:lpstr>      Отчет главы городского округа город Галич по итогам работы  за 2016 год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Доходы бюджета </vt:lpstr>
      <vt:lpstr>Недоимка, налоговые и неналоговые доходы</vt:lpstr>
      <vt:lpstr>Расходы бюджета</vt:lpstr>
      <vt:lpstr>Дефицит бюджета, муниципальный долг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 </vt:lpstr>
      <vt:lpstr>Слайд 55</vt:lpstr>
      <vt:lpstr>Слайд 56</vt:lpstr>
      <vt:lpstr>Слайд 57</vt:lpstr>
      <vt:lpstr>Слайд 58</vt:lpstr>
      <vt:lpstr>Слайд 59</vt:lpstr>
    </vt:vector>
  </TitlesOfParts>
  <Company>Администрация города Галича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Отдел ИТ</dc:creator>
  <cp:lastModifiedBy>User</cp:lastModifiedBy>
  <cp:revision>909</cp:revision>
  <dcterms:created xsi:type="dcterms:W3CDTF">2016-03-21T05:11:17Z</dcterms:created>
  <dcterms:modified xsi:type="dcterms:W3CDTF">2017-04-06T06:58:26Z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TC010690751049</vt:lpwstr>
  </property>
</Properties>
</file>